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326" r:id="rId2"/>
    <p:sldId id="332" r:id="rId3"/>
    <p:sldId id="258" r:id="rId4"/>
    <p:sldId id="321" r:id="rId5"/>
    <p:sldId id="325" r:id="rId6"/>
    <p:sldId id="334" r:id="rId7"/>
    <p:sldId id="322" r:id="rId8"/>
    <p:sldId id="331" r:id="rId9"/>
    <p:sldId id="324" r:id="rId10"/>
    <p:sldId id="257" r:id="rId11"/>
    <p:sldId id="333" r:id="rId12"/>
    <p:sldId id="323" r:id="rId13"/>
    <p:sldId id="329" r:id="rId14"/>
    <p:sldId id="328" r:id="rId15"/>
    <p:sldId id="330" r:id="rId16"/>
  </p:sldIdLst>
  <p:sldSz cx="12192000" cy="6858000"/>
  <p:notesSz cx="6858000" cy="9144000"/>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E99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p:restoredTop sz="94694"/>
  </p:normalViewPr>
  <p:slideViewPr>
    <p:cSldViewPr snapToGrid="0" snapToObjects="1">
      <p:cViewPr varScale="1">
        <p:scale>
          <a:sx n="93" d="100"/>
          <a:sy n="93" d="100"/>
        </p:scale>
        <p:origin x="216" y="8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66DC46-0B9C-C141-B62E-219A80BE15A8}" type="datetimeFigureOut">
              <a:rPr lang="sv-SE" smtClean="0"/>
              <a:t>2021-10-29</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E74BC0-A187-5349-A6BA-2944DFA78D90}" type="slidenum">
              <a:rPr lang="sv-SE" smtClean="0"/>
              <a:t>‹#›</a:t>
            </a:fld>
            <a:endParaRPr lang="sv-SE"/>
          </a:p>
        </p:txBody>
      </p:sp>
    </p:spTree>
    <p:extLst>
      <p:ext uri="{BB962C8B-B14F-4D97-AF65-F5344CB8AC3E}">
        <p14:creationId xmlns:p14="http://schemas.microsoft.com/office/powerpoint/2010/main" val="1213750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endParaRPr lang="sv-SE" dirty="0"/>
          </a:p>
        </p:txBody>
      </p:sp>
    </p:spTree>
    <p:extLst>
      <p:ext uri="{BB962C8B-B14F-4D97-AF65-F5344CB8AC3E}">
        <p14:creationId xmlns:p14="http://schemas.microsoft.com/office/powerpoint/2010/main" val="4078750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5feb4032f6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5feb4032f6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6031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0F7CE51A-DA09-EA45-8E3A-12312CA13F23}" type="slidenum">
              <a:rPr lang="en-SE" smtClean="0"/>
              <a:t>14</a:t>
            </a:fld>
            <a:endParaRPr lang="en-SE"/>
          </a:p>
        </p:txBody>
      </p:sp>
    </p:spTree>
    <p:extLst>
      <p:ext uri="{BB962C8B-B14F-4D97-AF65-F5344CB8AC3E}">
        <p14:creationId xmlns:p14="http://schemas.microsoft.com/office/powerpoint/2010/main" val="3323949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E5D74-2D4B-104B-AD92-54A176AB396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SE"/>
          </a:p>
        </p:txBody>
      </p:sp>
      <p:sp>
        <p:nvSpPr>
          <p:cNvPr id="3" name="Subtitle 2">
            <a:extLst>
              <a:ext uri="{FF2B5EF4-FFF2-40B4-BE49-F238E27FC236}">
                <a16:creationId xmlns:a16="http://schemas.microsoft.com/office/drawing/2014/main" id="{4D00830E-61A1-8A48-995A-E617E0B5E2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SE"/>
          </a:p>
        </p:txBody>
      </p:sp>
      <p:sp>
        <p:nvSpPr>
          <p:cNvPr id="4" name="Date Placeholder 3">
            <a:extLst>
              <a:ext uri="{FF2B5EF4-FFF2-40B4-BE49-F238E27FC236}">
                <a16:creationId xmlns:a16="http://schemas.microsoft.com/office/drawing/2014/main" id="{0E274602-627E-8F4E-9B9E-CA44D2C079E0}"/>
              </a:ext>
            </a:extLst>
          </p:cNvPr>
          <p:cNvSpPr>
            <a:spLocks noGrp="1"/>
          </p:cNvSpPr>
          <p:nvPr>
            <p:ph type="dt" sz="half" idx="10"/>
          </p:nvPr>
        </p:nvSpPr>
        <p:spPr/>
        <p:txBody>
          <a:bodyPr/>
          <a:lstStyle/>
          <a:p>
            <a:fld id="{0BF9454A-B07D-1D49-9944-A54E738AFD1A}" type="datetimeFigureOut">
              <a:rPr lang="en-SE" smtClean="0"/>
              <a:t>10/29/21</a:t>
            </a:fld>
            <a:endParaRPr lang="en-SE"/>
          </a:p>
        </p:txBody>
      </p:sp>
      <p:sp>
        <p:nvSpPr>
          <p:cNvPr id="5" name="Footer Placeholder 4">
            <a:extLst>
              <a:ext uri="{FF2B5EF4-FFF2-40B4-BE49-F238E27FC236}">
                <a16:creationId xmlns:a16="http://schemas.microsoft.com/office/drawing/2014/main" id="{B3898625-A9C8-7649-B66C-A909761B0399}"/>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B8A2AC23-168C-0449-BFBA-96FB75C0095E}"/>
              </a:ext>
            </a:extLst>
          </p:cNvPr>
          <p:cNvSpPr>
            <a:spLocks noGrp="1"/>
          </p:cNvSpPr>
          <p:nvPr>
            <p:ph type="sldNum" sz="quarter" idx="12"/>
          </p:nvPr>
        </p:nvSpPr>
        <p:spPr/>
        <p:txBody>
          <a:bodyPr/>
          <a:lstStyle/>
          <a:p>
            <a:fld id="{345BB5E3-B5D0-1B45-84D9-A7B3AD14A0A3}" type="slidenum">
              <a:rPr lang="en-SE" smtClean="0"/>
              <a:t>‹#›</a:t>
            </a:fld>
            <a:endParaRPr lang="en-SE"/>
          </a:p>
        </p:txBody>
      </p:sp>
    </p:spTree>
    <p:extLst>
      <p:ext uri="{BB962C8B-B14F-4D97-AF65-F5344CB8AC3E}">
        <p14:creationId xmlns:p14="http://schemas.microsoft.com/office/powerpoint/2010/main" val="148226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C6456-8205-284B-BEEE-B361F3494D65}"/>
              </a:ext>
            </a:extLst>
          </p:cNvPr>
          <p:cNvSpPr>
            <a:spLocks noGrp="1"/>
          </p:cNvSpPr>
          <p:nvPr>
            <p:ph type="title"/>
          </p:nvPr>
        </p:nvSpPr>
        <p:spPr/>
        <p:txBody>
          <a:bodyPr/>
          <a:lstStyle/>
          <a:p>
            <a:r>
              <a:rPr lang="en-GB"/>
              <a:t>Click to edit Master title style</a:t>
            </a:r>
            <a:endParaRPr lang="en-SE"/>
          </a:p>
        </p:txBody>
      </p:sp>
      <p:sp>
        <p:nvSpPr>
          <p:cNvPr id="3" name="Content Placeholder 2">
            <a:extLst>
              <a:ext uri="{FF2B5EF4-FFF2-40B4-BE49-F238E27FC236}">
                <a16:creationId xmlns:a16="http://schemas.microsoft.com/office/drawing/2014/main" id="{8F328E42-7053-6D45-9C27-6610055149B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9D45488A-F153-C047-B8E4-3F855149FA70}"/>
              </a:ext>
            </a:extLst>
          </p:cNvPr>
          <p:cNvSpPr>
            <a:spLocks noGrp="1"/>
          </p:cNvSpPr>
          <p:nvPr>
            <p:ph type="dt" sz="half" idx="10"/>
          </p:nvPr>
        </p:nvSpPr>
        <p:spPr/>
        <p:txBody>
          <a:bodyPr/>
          <a:lstStyle/>
          <a:p>
            <a:fld id="{0BF9454A-B07D-1D49-9944-A54E738AFD1A}" type="datetimeFigureOut">
              <a:rPr lang="en-SE" smtClean="0"/>
              <a:t>10/29/21</a:t>
            </a:fld>
            <a:endParaRPr lang="en-SE"/>
          </a:p>
        </p:txBody>
      </p:sp>
      <p:sp>
        <p:nvSpPr>
          <p:cNvPr id="5" name="Footer Placeholder 4">
            <a:extLst>
              <a:ext uri="{FF2B5EF4-FFF2-40B4-BE49-F238E27FC236}">
                <a16:creationId xmlns:a16="http://schemas.microsoft.com/office/drawing/2014/main" id="{B6C623A5-A50B-3F44-BE01-84351F74A586}"/>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EE99475B-A68C-5D43-83F4-0668235EEB66}"/>
              </a:ext>
            </a:extLst>
          </p:cNvPr>
          <p:cNvSpPr>
            <a:spLocks noGrp="1"/>
          </p:cNvSpPr>
          <p:nvPr>
            <p:ph type="sldNum" sz="quarter" idx="12"/>
          </p:nvPr>
        </p:nvSpPr>
        <p:spPr/>
        <p:txBody>
          <a:bodyPr/>
          <a:lstStyle/>
          <a:p>
            <a:fld id="{345BB5E3-B5D0-1B45-84D9-A7B3AD14A0A3}" type="slidenum">
              <a:rPr lang="en-SE" smtClean="0"/>
              <a:t>‹#›</a:t>
            </a:fld>
            <a:endParaRPr lang="en-SE"/>
          </a:p>
        </p:txBody>
      </p:sp>
    </p:spTree>
    <p:extLst>
      <p:ext uri="{BB962C8B-B14F-4D97-AF65-F5344CB8AC3E}">
        <p14:creationId xmlns:p14="http://schemas.microsoft.com/office/powerpoint/2010/main" val="1868088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EB562-9FF7-2241-AFE2-83872128A50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SE"/>
          </a:p>
        </p:txBody>
      </p:sp>
      <p:sp>
        <p:nvSpPr>
          <p:cNvPr id="3" name="Text Placeholder 2">
            <a:extLst>
              <a:ext uri="{FF2B5EF4-FFF2-40B4-BE49-F238E27FC236}">
                <a16:creationId xmlns:a16="http://schemas.microsoft.com/office/drawing/2014/main" id="{68AC284E-4079-C146-98E3-C05105C0F3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C15A97C-1288-4E42-8DF2-F1517A448ED8}"/>
              </a:ext>
            </a:extLst>
          </p:cNvPr>
          <p:cNvSpPr>
            <a:spLocks noGrp="1"/>
          </p:cNvSpPr>
          <p:nvPr>
            <p:ph type="dt" sz="half" idx="10"/>
          </p:nvPr>
        </p:nvSpPr>
        <p:spPr/>
        <p:txBody>
          <a:bodyPr/>
          <a:lstStyle/>
          <a:p>
            <a:fld id="{0BF9454A-B07D-1D49-9944-A54E738AFD1A}" type="datetimeFigureOut">
              <a:rPr lang="en-SE" smtClean="0"/>
              <a:t>10/29/21</a:t>
            </a:fld>
            <a:endParaRPr lang="en-SE"/>
          </a:p>
        </p:txBody>
      </p:sp>
      <p:sp>
        <p:nvSpPr>
          <p:cNvPr id="5" name="Footer Placeholder 4">
            <a:extLst>
              <a:ext uri="{FF2B5EF4-FFF2-40B4-BE49-F238E27FC236}">
                <a16:creationId xmlns:a16="http://schemas.microsoft.com/office/drawing/2014/main" id="{D2CF4CA1-2335-2240-A675-FC654543BF47}"/>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85DD8062-7669-894B-AF84-B9FEF5168EB0}"/>
              </a:ext>
            </a:extLst>
          </p:cNvPr>
          <p:cNvSpPr>
            <a:spLocks noGrp="1"/>
          </p:cNvSpPr>
          <p:nvPr>
            <p:ph type="sldNum" sz="quarter" idx="12"/>
          </p:nvPr>
        </p:nvSpPr>
        <p:spPr/>
        <p:txBody>
          <a:bodyPr/>
          <a:lstStyle/>
          <a:p>
            <a:fld id="{345BB5E3-B5D0-1B45-84D9-A7B3AD14A0A3}" type="slidenum">
              <a:rPr lang="en-SE" smtClean="0"/>
              <a:t>‹#›</a:t>
            </a:fld>
            <a:endParaRPr lang="en-SE"/>
          </a:p>
        </p:txBody>
      </p:sp>
    </p:spTree>
    <p:extLst>
      <p:ext uri="{BB962C8B-B14F-4D97-AF65-F5344CB8AC3E}">
        <p14:creationId xmlns:p14="http://schemas.microsoft.com/office/powerpoint/2010/main" val="2996230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A6C2E-538D-2D42-B6E2-FC3714497FA1}"/>
              </a:ext>
            </a:extLst>
          </p:cNvPr>
          <p:cNvSpPr>
            <a:spLocks noGrp="1"/>
          </p:cNvSpPr>
          <p:nvPr>
            <p:ph type="title"/>
          </p:nvPr>
        </p:nvSpPr>
        <p:spPr/>
        <p:txBody>
          <a:bodyPr/>
          <a:lstStyle/>
          <a:p>
            <a:r>
              <a:rPr lang="en-GB"/>
              <a:t>Click to edit Master title style</a:t>
            </a:r>
            <a:endParaRPr lang="en-SE"/>
          </a:p>
        </p:txBody>
      </p:sp>
      <p:sp>
        <p:nvSpPr>
          <p:cNvPr id="3" name="Content Placeholder 2">
            <a:extLst>
              <a:ext uri="{FF2B5EF4-FFF2-40B4-BE49-F238E27FC236}">
                <a16:creationId xmlns:a16="http://schemas.microsoft.com/office/drawing/2014/main" id="{FBF16CB1-9A1C-5647-B5B5-2E1CE8B9501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Content Placeholder 3">
            <a:extLst>
              <a:ext uri="{FF2B5EF4-FFF2-40B4-BE49-F238E27FC236}">
                <a16:creationId xmlns:a16="http://schemas.microsoft.com/office/drawing/2014/main" id="{16AAA36E-F2B6-0247-9D73-F7688106185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5" name="Date Placeholder 4">
            <a:extLst>
              <a:ext uri="{FF2B5EF4-FFF2-40B4-BE49-F238E27FC236}">
                <a16:creationId xmlns:a16="http://schemas.microsoft.com/office/drawing/2014/main" id="{27430464-F700-F846-8F42-E8452BF1118F}"/>
              </a:ext>
            </a:extLst>
          </p:cNvPr>
          <p:cNvSpPr>
            <a:spLocks noGrp="1"/>
          </p:cNvSpPr>
          <p:nvPr>
            <p:ph type="dt" sz="half" idx="10"/>
          </p:nvPr>
        </p:nvSpPr>
        <p:spPr/>
        <p:txBody>
          <a:bodyPr/>
          <a:lstStyle/>
          <a:p>
            <a:fld id="{0BF9454A-B07D-1D49-9944-A54E738AFD1A}" type="datetimeFigureOut">
              <a:rPr lang="en-SE" smtClean="0"/>
              <a:t>10/29/21</a:t>
            </a:fld>
            <a:endParaRPr lang="en-SE"/>
          </a:p>
        </p:txBody>
      </p:sp>
      <p:sp>
        <p:nvSpPr>
          <p:cNvPr id="6" name="Footer Placeholder 5">
            <a:extLst>
              <a:ext uri="{FF2B5EF4-FFF2-40B4-BE49-F238E27FC236}">
                <a16:creationId xmlns:a16="http://schemas.microsoft.com/office/drawing/2014/main" id="{4918980F-B7A4-E849-900F-AD4A21D0A2CA}"/>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CB5A336E-6105-2A44-8862-F36811CB9D49}"/>
              </a:ext>
            </a:extLst>
          </p:cNvPr>
          <p:cNvSpPr>
            <a:spLocks noGrp="1"/>
          </p:cNvSpPr>
          <p:nvPr>
            <p:ph type="sldNum" sz="quarter" idx="12"/>
          </p:nvPr>
        </p:nvSpPr>
        <p:spPr/>
        <p:txBody>
          <a:bodyPr/>
          <a:lstStyle/>
          <a:p>
            <a:fld id="{345BB5E3-B5D0-1B45-84D9-A7B3AD14A0A3}" type="slidenum">
              <a:rPr lang="en-SE" smtClean="0"/>
              <a:t>‹#›</a:t>
            </a:fld>
            <a:endParaRPr lang="en-SE"/>
          </a:p>
        </p:txBody>
      </p:sp>
    </p:spTree>
    <p:extLst>
      <p:ext uri="{BB962C8B-B14F-4D97-AF65-F5344CB8AC3E}">
        <p14:creationId xmlns:p14="http://schemas.microsoft.com/office/powerpoint/2010/main" val="2961386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DCB20-B90B-0341-A820-176C729DCF3A}"/>
              </a:ext>
            </a:extLst>
          </p:cNvPr>
          <p:cNvSpPr>
            <a:spLocks noGrp="1"/>
          </p:cNvSpPr>
          <p:nvPr>
            <p:ph type="title"/>
          </p:nvPr>
        </p:nvSpPr>
        <p:spPr>
          <a:xfrm>
            <a:off x="839788" y="365125"/>
            <a:ext cx="10515600" cy="1325563"/>
          </a:xfrm>
        </p:spPr>
        <p:txBody>
          <a:bodyPr/>
          <a:lstStyle/>
          <a:p>
            <a:r>
              <a:rPr lang="en-GB"/>
              <a:t>Click to edit Master title style</a:t>
            </a:r>
            <a:endParaRPr lang="en-SE"/>
          </a:p>
        </p:txBody>
      </p:sp>
      <p:sp>
        <p:nvSpPr>
          <p:cNvPr id="3" name="Text Placeholder 2">
            <a:extLst>
              <a:ext uri="{FF2B5EF4-FFF2-40B4-BE49-F238E27FC236}">
                <a16:creationId xmlns:a16="http://schemas.microsoft.com/office/drawing/2014/main" id="{21492A6C-90DC-314F-AC5D-1E29929374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001C852-E60A-2F43-853E-189880FBFD7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5" name="Text Placeholder 4">
            <a:extLst>
              <a:ext uri="{FF2B5EF4-FFF2-40B4-BE49-F238E27FC236}">
                <a16:creationId xmlns:a16="http://schemas.microsoft.com/office/drawing/2014/main" id="{F44B9094-6390-DB41-B7D6-47B6340207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D9BD50E-EB81-B240-B34A-A051BF2EEBC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7" name="Date Placeholder 6">
            <a:extLst>
              <a:ext uri="{FF2B5EF4-FFF2-40B4-BE49-F238E27FC236}">
                <a16:creationId xmlns:a16="http://schemas.microsoft.com/office/drawing/2014/main" id="{9B1A2F4A-2ACF-F245-A6EF-CD0EC98A8459}"/>
              </a:ext>
            </a:extLst>
          </p:cNvPr>
          <p:cNvSpPr>
            <a:spLocks noGrp="1"/>
          </p:cNvSpPr>
          <p:nvPr>
            <p:ph type="dt" sz="half" idx="10"/>
          </p:nvPr>
        </p:nvSpPr>
        <p:spPr/>
        <p:txBody>
          <a:bodyPr/>
          <a:lstStyle/>
          <a:p>
            <a:fld id="{0BF9454A-B07D-1D49-9944-A54E738AFD1A}" type="datetimeFigureOut">
              <a:rPr lang="en-SE" smtClean="0"/>
              <a:t>10/29/21</a:t>
            </a:fld>
            <a:endParaRPr lang="en-SE"/>
          </a:p>
        </p:txBody>
      </p:sp>
      <p:sp>
        <p:nvSpPr>
          <p:cNvPr id="8" name="Footer Placeholder 7">
            <a:extLst>
              <a:ext uri="{FF2B5EF4-FFF2-40B4-BE49-F238E27FC236}">
                <a16:creationId xmlns:a16="http://schemas.microsoft.com/office/drawing/2014/main" id="{F5DB399A-3B11-F64F-A84D-17EA22986FA2}"/>
              </a:ext>
            </a:extLst>
          </p:cNvPr>
          <p:cNvSpPr>
            <a:spLocks noGrp="1"/>
          </p:cNvSpPr>
          <p:nvPr>
            <p:ph type="ftr" sz="quarter" idx="11"/>
          </p:nvPr>
        </p:nvSpPr>
        <p:spPr/>
        <p:txBody>
          <a:bodyPr/>
          <a:lstStyle/>
          <a:p>
            <a:endParaRPr lang="en-SE"/>
          </a:p>
        </p:txBody>
      </p:sp>
      <p:sp>
        <p:nvSpPr>
          <p:cNvPr id="9" name="Slide Number Placeholder 8">
            <a:extLst>
              <a:ext uri="{FF2B5EF4-FFF2-40B4-BE49-F238E27FC236}">
                <a16:creationId xmlns:a16="http://schemas.microsoft.com/office/drawing/2014/main" id="{8CF379D3-8475-2D4A-AF22-4E63D5A3A6EC}"/>
              </a:ext>
            </a:extLst>
          </p:cNvPr>
          <p:cNvSpPr>
            <a:spLocks noGrp="1"/>
          </p:cNvSpPr>
          <p:nvPr>
            <p:ph type="sldNum" sz="quarter" idx="12"/>
          </p:nvPr>
        </p:nvSpPr>
        <p:spPr/>
        <p:txBody>
          <a:bodyPr/>
          <a:lstStyle/>
          <a:p>
            <a:fld id="{345BB5E3-B5D0-1B45-84D9-A7B3AD14A0A3}" type="slidenum">
              <a:rPr lang="en-SE" smtClean="0"/>
              <a:t>‹#›</a:t>
            </a:fld>
            <a:endParaRPr lang="en-SE"/>
          </a:p>
        </p:txBody>
      </p:sp>
    </p:spTree>
    <p:extLst>
      <p:ext uri="{BB962C8B-B14F-4D97-AF65-F5344CB8AC3E}">
        <p14:creationId xmlns:p14="http://schemas.microsoft.com/office/powerpoint/2010/main" val="3340036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FDED8-FC66-E944-BBD1-B83ED0CA2B2D}"/>
              </a:ext>
            </a:extLst>
          </p:cNvPr>
          <p:cNvSpPr>
            <a:spLocks noGrp="1"/>
          </p:cNvSpPr>
          <p:nvPr>
            <p:ph type="title"/>
          </p:nvPr>
        </p:nvSpPr>
        <p:spPr/>
        <p:txBody>
          <a:bodyPr/>
          <a:lstStyle/>
          <a:p>
            <a:r>
              <a:rPr lang="en-GB"/>
              <a:t>Click to edit Master title style</a:t>
            </a:r>
            <a:endParaRPr lang="en-SE"/>
          </a:p>
        </p:txBody>
      </p:sp>
      <p:sp>
        <p:nvSpPr>
          <p:cNvPr id="3" name="Date Placeholder 2">
            <a:extLst>
              <a:ext uri="{FF2B5EF4-FFF2-40B4-BE49-F238E27FC236}">
                <a16:creationId xmlns:a16="http://schemas.microsoft.com/office/drawing/2014/main" id="{E860FA13-1EF7-8C43-801A-4F49312863A9}"/>
              </a:ext>
            </a:extLst>
          </p:cNvPr>
          <p:cNvSpPr>
            <a:spLocks noGrp="1"/>
          </p:cNvSpPr>
          <p:nvPr>
            <p:ph type="dt" sz="half" idx="10"/>
          </p:nvPr>
        </p:nvSpPr>
        <p:spPr/>
        <p:txBody>
          <a:bodyPr/>
          <a:lstStyle/>
          <a:p>
            <a:fld id="{0BF9454A-B07D-1D49-9944-A54E738AFD1A}" type="datetimeFigureOut">
              <a:rPr lang="en-SE" smtClean="0"/>
              <a:t>10/29/21</a:t>
            </a:fld>
            <a:endParaRPr lang="en-SE"/>
          </a:p>
        </p:txBody>
      </p:sp>
      <p:sp>
        <p:nvSpPr>
          <p:cNvPr id="4" name="Footer Placeholder 3">
            <a:extLst>
              <a:ext uri="{FF2B5EF4-FFF2-40B4-BE49-F238E27FC236}">
                <a16:creationId xmlns:a16="http://schemas.microsoft.com/office/drawing/2014/main" id="{774947B6-B386-A54B-AED0-EFFFB22AF0AF}"/>
              </a:ext>
            </a:extLst>
          </p:cNvPr>
          <p:cNvSpPr>
            <a:spLocks noGrp="1"/>
          </p:cNvSpPr>
          <p:nvPr>
            <p:ph type="ftr" sz="quarter" idx="11"/>
          </p:nvPr>
        </p:nvSpPr>
        <p:spPr/>
        <p:txBody>
          <a:bodyPr/>
          <a:lstStyle/>
          <a:p>
            <a:endParaRPr lang="en-SE"/>
          </a:p>
        </p:txBody>
      </p:sp>
      <p:sp>
        <p:nvSpPr>
          <p:cNvPr id="5" name="Slide Number Placeholder 4">
            <a:extLst>
              <a:ext uri="{FF2B5EF4-FFF2-40B4-BE49-F238E27FC236}">
                <a16:creationId xmlns:a16="http://schemas.microsoft.com/office/drawing/2014/main" id="{21E762A9-7B2B-BA43-A80E-CBB4793A3B47}"/>
              </a:ext>
            </a:extLst>
          </p:cNvPr>
          <p:cNvSpPr>
            <a:spLocks noGrp="1"/>
          </p:cNvSpPr>
          <p:nvPr>
            <p:ph type="sldNum" sz="quarter" idx="12"/>
          </p:nvPr>
        </p:nvSpPr>
        <p:spPr/>
        <p:txBody>
          <a:bodyPr/>
          <a:lstStyle/>
          <a:p>
            <a:fld id="{345BB5E3-B5D0-1B45-84D9-A7B3AD14A0A3}" type="slidenum">
              <a:rPr lang="en-SE" smtClean="0"/>
              <a:t>‹#›</a:t>
            </a:fld>
            <a:endParaRPr lang="en-SE"/>
          </a:p>
        </p:txBody>
      </p:sp>
    </p:spTree>
    <p:extLst>
      <p:ext uri="{BB962C8B-B14F-4D97-AF65-F5344CB8AC3E}">
        <p14:creationId xmlns:p14="http://schemas.microsoft.com/office/powerpoint/2010/main" val="2267272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E9954C-F385-094C-96A1-2D6F2F13B33F}"/>
              </a:ext>
            </a:extLst>
          </p:cNvPr>
          <p:cNvSpPr>
            <a:spLocks noGrp="1"/>
          </p:cNvSpPr>
          <p:nvPr>
            <p:ph type="dt" sz="half" idx="10"/>
          </p:nvPr>
        </p:nvSpPr>
        <p:spPr/>
        <p:txBody>
          <a:bodyPr/>
          <a:lstStyle/>
          <a:p>
            <a:fld id="{0BF9454A-B07D-1D49-9944-A54E738AFD1A}" type="datetimeFigureOut">
              <a:rPr lang="en-SE" smtClean="0"/>
              <a:t>10/29/21</a:t>
            </a:fld>
            <a:endParaRPr lang="en-SE"/>
          </a:p>
        </p:txBody>
      </p:sp>
      <p:sp>
        <p:nvSpPr>
          <p:cNvPr id="3" name="Footer Placeholder 2">
            <a:extLst>
              <a:ext uri="{FF2B5EF4-FFF2-40B4-BE49-F238E27FC236}">
                <a16:creationId xmlns:a16="http://schemas.microsoft.com/office/drawing/2014/main" id="{67622FBC-1052-994A-97C7-F8D0FC282FD6}"/>
              </a:ext>
            </a:extLst>
          </p:cNvPr>
          <p:cNvSpPr>
            <a:spLocks noGrp="1"/>
          </p:cNvSpPr>
          <p:nvPr>
            <p:ph type="ftr" sz="quarter" idx="11"/>
          </p:nvPr>
        </p:nvSpPr>
        <p:spPr/>
        <p:txBody>
          <a:bodyPr/>
          <a:lstStyle/>
          <a:p>
            <a:endParaRPr lang="en-SE"/>
          </a:p>
        </p:txBody>
      </p:sp>
      <p:sp>
        <p:nvSpPr>
          <p:cNvPr id="4" name="Slide Number Placeholder 3">
            <a:extLst>
              <a:ext uri="{FF2B5EF4-FFF2-40B4-BE49-F238E27FC236}">
                <a16:creationId xmlns:a16="http://schemas.microsoft.com/office/drawing/2014/main" id="{D5A4A18D-A2A5-0C46-A125-1A1AD01C046F}"/>
              </a:ext>
            </a:extLst>
          </p:cNvPr>
          <p:cNvSpPr>
            <a:spLocks noGrp="1"/>
          </p:cNvSpPr>
          <p:nvPr>
            <p:ph type="sldNum" sz="quarter" idx="12"/>
          </p:nvPr>
        </p:nvSpPr>
        <p:spPr/>
        <p:txBody>
          <a:bodyPr/>
          <a:lstStyle/>
          <a:p>
            <a:fld id="{345BB5E3-B5D0-1B45-84D9-A7B3AD14A0A3}" type="slidenum">
              <a:rPr lang="en-SE" smtClean="0"/>
              <a:t>‹#›</a:t>
            </a:fld>
            <a:endParaRPr lang="en-SE"/>
          </a:p>
        </p:txBody>
      </p:sp>
    </p:spTree>
    <p:extLst>
      <p:ext uri="{BB962C8B-B14F-4D97-AF65-F5344CB8AC3E}">
        <p14:creationId xmlns:p14="http://schemas.microsoft.com/office/powerpoint/2010/main" val="3444388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1EFC4-EF55-E344-9EB5-D57A86219E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E"/>
          </a:p>
        </p:txBody>
      </p:sp>
      <p:sp>
        <p:nvSpPr>
          <p:cNvPr id="3" name="Content Placeholder 2">
            <a:extLst>
              <a:ext uri="{FF2B5EF4-FFF2-40B4-BE49-F238E27FC236}">
                <a16:creationId xmlns:a16="http://schemas.microsoft.com/office/drawing/2014/main" id="{A8B0B128-A596-C240-B115-961B23D6A8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Text Placeholder 3">
            <a:extLst>
              <a:ext uri="{FF2B5EF4-FFF2-40B4-BE49-F238E27FC236}">
                <a16:creationId xmlns:a16="http://schemas.microsoft.com/office/drawing/2014/main" id="{02D0A719-6306-EE43-83B4-3D7D113198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98540C0-82DF-1A48-9CF0-403B16F263DD}"/>
              </a:ext>
            </a:extLst>
          </p:cNvPr>
          <p:cNvSpPr>
            <a:spLocks noGrp="1"/>
          </p:cNvSpPr>
          <p:nvPr>
            <p:ph type="dt" sz="half" idx="10"/>
          </p:nvPr>
        </p:nvSpPr>
        <p:spPr/>
        <p:txBody>
          <a:bodyPr/>
          <a:lstStyle/>
          <a:p>
            <a:fld id="{0BF9454A-B07D-1D49-9944-A54E738AFD1A}" type="datetimeFigureOut">
              <a:rPr lang="en-SE" smtClean="0"/>
              <a:t>10/29/21</a:t>
            </a:fld>
            <a:endParaRPr lang="en-SE"/>
          </a:p>
        </p:txBody>
      </p:sp>
      <p:sp>
        <p:nvSpPr>
          <p:cNvPr id="6" name="Footer Placeholder 5">
            <a:extLst>
              <a:ext uri="{FF2B5EF4-FFF2-40B4-BE49-F238E27FC236}">
                <a16:creationId xmlns:a16="http://schemas.microsoft.com/office/drawing/2014/main" id="{79B0D822-342D-3048-9353-1E21FA9AD92A}"/>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82283378-708C-C440-B050-C1791C2D855B}"/>
              </a:ext>
            </a:extLst>
          </p:cNvPr>
          <p:cNvSpPr>
            <a:spLocks noGrp="1"/>
          </p:cNvSpPr>
          <p:nvPr>
            <p:ph type="sldNum" sz="quarter" idx="12"/>
          </p:nvPr>
        </p:nvSpPr>
        <p:spPr/>
        <p:txBody>
          <a:bodyPr/>
          <a:lstStyle/>
          <a:p>
            <a:fld id="{345BB5E3-B5D0-1B45-84D9-A7B3AD14A0A3}" type="slidenum">
              <a:rPr lang="en-SE" smtClean="0"/>
              <a:t>‹#›</a:t>
            </a:fld>
            <a:endParaRPr lang="en-SE"/>
          </a:p>
        </p:txBody>
      </p:sp>
    </p:spTree>
    <p:extLst>
      <p:ext uri="{BB962C8B-B14F-4D97-AF65-F5344CB8AC3E}">
        <p14:creationId xmlns:p14="http://schemas.microsoft.com/office/powerpoint/2010/main" val="3079783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51984-46ED-B644-8C66-6E5750891B8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E"/>
          </a:p>
        </p:txBody>
      </p:sp>
      <p:sp>
        <p:nvSpPr>
          <p:cNvPr id="3" name="Picture Placeholder 2">
            <a:extLst>
              <a:ext uri="{FF2B5EF4-FFF2-40B4-BE49-F238E27FC236}">
                <a16:creationId xmlns:a16="http://schemas.microsoft.com/office/drawing/2014/main" id="{038D4651-39AC-0845-B09C-4AE32C6777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E"/>
          </a:p>
        </p:txBody>
      </p:sp>
      <p:sp>
        <p:nvSpPr>
          <p:cNvPr id="4" name="Text Placeholder 3">
            <a:extLst>
              <a:ext uri="{FF2B5EF4-FFF2-40B4-BE49-F238E27FC236}">
                <a16:creationId xmlns:a16="http://schemas.microsoft.com/office/drawing/2014/main" id="{3FCEE3A9-B193-444F-906B-9E37D5BE78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9BCE9AC-B16A-184A-B03E-D1497D894C90}"/>
              </a:ext>
            </a:extLst>
          </p:cNvPr>
          <p:cNvSpPr>
            <a:spLocks noGrp="1"/>
          </p:cNvSpPr>
          <p:nvPr>
            <p:ph type="dt" sz="half" idx="10"/>
          </p:nvPr>
        </p:nvSpPr>
        <p:spPr/>
        <p:txBody>
          <a:bodyPr/>
          <a:lstStyle/>
          <a:p>
            <a:fld id="{0BF9454A-B07D-1D49-9944-A54E738AFD1A}" type="datetimeFigureOut">
              <a:rPr lang="en-SE" smtClean="0"/>
              <a:t>10/29/21</a:t>
            </a:fld>
            <a:endParaRPr lang="en-SE"/>
          </a:p>
        </p:txBody>
      </p:sp>
      <p:sp>
        <p:nvSpPr>
          <p:cNvPr id="6" name="Footer Placeholder 5">
            <a:extLst>
              <a:ext uri="{FF2B5EF4-FFF2-40B4-BE49-F238E27FC236}">
                <a16:creationId xmlns:a16="http://schemas.microsoft.com/office/drawing/2014/main" id="{6C9BB018-0C03-B94C-A61F-D3F9217F21E5}"/>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A50A12F4-4F22-374E-948A-B183408A95D9}"/>
              </a:ext>
            </a:extLst>
          </p:cNvPr>
          <p:cNvSpPr>
            <a:spLocks noGrp="1"/>
          </p:cNvSpPr>
          <p:nvPr>
            <p:ph type="sldNum" sz="quarter" idx="12"/>
          </p:nvPr>
        </p:nvSpPr>
        <p:spPr/>
        <p:txBody>
          <a:bodyPr/>
          <a:lstStyle/>
          <a:p>
            <a:fld id="{345BB5E3-B5D0-1B45-84D9-A7B3AD14A0A3}" type="slidenum">
              <a:rPr lang="en-SE" smtClean="0"/>
              <a:t>‹#›</a:t>
            </a:fld>
            <a:endParaRPr lang="en-SE"/>
          </a:p>
        </p:txBody>
      </p:sp>
    </p:spTree>
    <p:extLst>
      <p:ext uri="{BB962C8B-B14F-4D97-AF65-F5344CB8AC3E}">
        <p14:creationId xmlns:p14="http://schemas.microsoft.com/office/powerpoint/2010/main" val="524236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5178-C838-6D44-A280-50664B5BBD62}"/>
              </a:ext>
            </a:extLst>
          </p:cNvPr>
          <p:cNvSpPr>
            <a:spLocks noGrp="1"/>
          </p:cNvSpPr>
          <p:nvPr>
            <p:ph type="title"/>
          </p:nvPr>
        </p:nvSpPr>
        <p:spPr/>
        <p:txBody>
          <a:bodyPr/>
          <a:lstStyle/>
          <a:p>
            <a:r>
              <a:rPr lang="en-GB"/>
              <a:t>Click to edit Master title style</a:t>
            </a:r>
            <a:endParaRPr lang="en-SE"/>
          </a:p>
        </p:txBody>
      </p:sp>
      <p:sp>
        <p:nvSpPr>
          <p:cNvPr id="3" name="Vertical Text Placeholder 2">
            <a:extLst>
              <a:ext uri="{FF2B5EF4-FFF2-40B4-BE49-F238E27FC236}">
                <a16:creationId xmlns:a16="http://schemas.microsoft.com/office/drawing/2014/main" id="{D6B79DD8-4D7A-2742-AA72-413B218EE32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7C3A96CC-3C28-7548-8861-8EFEAF3C48FD}"/>
              </a:ext>
            </a:extLst>
          </p:cNvPr>
          <p:cNvSpPr>
            <a:spLocks noGrp="1"/>
          </p:cNvSpPr>
          <p:nvPr>
            <p:ph type="dt" sz="half" idx="10"/>
          </p:nvPr>
        </p:nvSpPr>
        <p:spPr/>
        <p:txBody>
          <a:bodyPr/>
          <a:lstStyle/>
          <a:p>
            <a:fld id="{0BF9454A-B07D-1D49-9944-A54E738AFD1A}" type="datetimeFigureOut">
              <a:rPr lang="en-SE" smtClean="0"/>
              <a:t>10/29/21</a:t>
            </a:fld>
            <a:endParaRPr lang="en-SE"/>
          </a:p>
        </p:txBody>
      </p:sp>
      <p:sp>
        <p:nvSpPr>
          <p:cNvPr id="5" name="Footer Placeholder 4">
            <a:extLst>
              <a:ext uri="{FF2B5EF4-FFF2-40B4-BE49-F238E27FC236}">
                <a16:creationId xmlns:a16="http://schemas.microsoft.com/office/drawing/2014/main" id="{0AD6644F-85DD-FC4B-A0B1-7EC02947C460}"/>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F8482C49-435B-5648-A200-6F2560E4770E}"/>
              </a:ext>
            </a:extLst>
          </p:cNvPr>
          <p:cNvSpPr>
            <a:spLocks noGrp="1"/>
          </p:cNvSpPr>
          <p:nvPr>
            <p:ph type="sldNum" sz="quarter" idx="12"/>
          </p:nvPr>
        </p:nvSpPr>
        <p:spPr/>
        <p:txBody>
          <a:bodyPr/>
          <a:lstStyle/>
          <a:p>
            <a:fld id="{345BB5E3-B5D0-1B45-84D9-A7B3AD14A0A3}" type="slidenum">
              <a:rPr lang="en-SE" smtClean="0"/>
              <a:t>‹#›</a:t>
            </a:fld>
            <a:endParaRPr lang="en-SE"/>
          </a:p>
        </p:txBody>
      </p:sp>
    </p:spTree>
    <p:extLst>
      <p:ext uri="{BB962C8B-B14F-4D97-AF65-F5344CB8AC3E}">
        <p14:creationId xmlns:p14="http://schemas.microsoft.com/office/powerpoint/2010/main" val="2459313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27D939-DB57-EA4D-BB97-86DD5D9DD5E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SE"/>
          </a:p>
        </p:txBody>
      </p:sp>
      <p:sp>
        <p:nvSpPr>
          <p:cNvPr id="3" name="Vertical Text Placeholder 2">
            <a:extLst>
              <a:ext uri="{FF2B5EF4-FFF2-40B4-BE49-F238E27FC236}">
                <a16:creationId xmlns:a16="http://schemas.microsoft.com/office/drawing/2014/main" id="{307E6A59-7D24-6B46-AA08-D6DE844922D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AAC83A9C-4AC9-9F44-BCA7-9E4491B5791A}"/>
              </a:ext>
            </a:extLst>
          </p:cNvPr>
          <p:cNvSpPr>
            <a:spLocks noGrp="1"/>
          </p:cNvSpPr>
          <p:nvPr>
            <p:ph type="dt" sz="half" idx="10"/>
          </p:nvPr>
        </p:nvSpPr>
        <p:spPr/>
        <p:txBody>
          <a:bodyPr/>
          <a:lstStyle/>
          <a:p>
            <a:fld id="{0BF9454A-B07D-1D49-9944-A54E738AFD1A}" type="datetimeFigureOut">
              <a:rPr lang="en-SE" smtClean="0"/>
              <a:t>10/29/21</a:t>
            </a:fld>
            <a:endParaRPr lang="en-SE"/>
          </a:p>
        </p:txBody>
      </p:sp>
      <p:sp>
        <p:nvSpPr>
          <p:cNvPr id="5" name="Footer Placeholder 4">
            <a:extLst>
              <a:ext uri="{FF2B5EF4-FFF2-40B4-BE49-F238E27FC236}">
                <a16:creationId xmlns:a16="http://schemas.microsoft.com/office/drawing/2014/main" id="{C29A8D33-99CC-F043-992F-85592C362A10}"/>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A4CBA6DC-ECCF-F343-A9E5-2208E8745B69}"/>
              </a:ext>
            </a:extLst>
          </p:cNvPr>
          <p:cNvSpPr>
            <a:spLocks noGrp="1"/>
          </p:cNvSpPr>
          <p:nvPr>
            <p:ph type="sldNum" sz="quarter" idx="12"/>
          </p:nvPr>
        </p:nvSpPr>
        <p:spPr/>
        <p:txBody>
          <a:bodyPr/>
          <a:lstStyle/>
          <a:p>
            <a:fld id="{345BB5E3-B5D0-1B45-84D9-A7B3AD14A0A3}" type="slidenum">
              <a:rPr lang="en-SE" smtClean="0"/>
              <a:t>‹#›</a:t>
            </a:fld>
            <a:endParaRPr lang="en-SE"/>
          </a:p>
        </p:txBody>
      </p:sp>
    </p:spTree>
    <p:extLst>
      <p:ext uri="{BB962C8B-B14F-4D97-AF65-F5344CB8AC3E}">
        <p14:creationId xmlns:p14="http://schemas.microsoft.com/office/powerpoint/2010/main" val="2996945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D5AC80-2B38-1E4E-B39D-B2708A9A8A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SE"/>
          </a:p>
        </p:txBody>
      </p:sp>
      <p:sp>
        <p:nvSpPr>
          <p:cNvPr id="3" name="Text Placeholder 2">
            <a:extLst>
              <a:ext uri="{FF2B5EF4-FFF2-40B4-BE49-F238E27FC236}">
                <a16:creationId xmlns:a16="http://schemas.microsoft.com/office/drawing/2014/main" id="{25FDEFCE-3664-364A-BBBB-6A3B6A8BE5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66B5ED53-8E01-5646-B316-292410C7A5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F9454A-B07D-1D49-9944-A54E738AFD1A}" type="datetimeFigureOut">
              <a:rPr lang="en-SE" smtClean="0"/>
              <a:t>10/29/21</a:t>
            </a:fld>
            <a:endParaRPr lang="en-SE"/>
          </a:p>
        </p:txBody>
      </p:sp>
      <p:sp>
        <p:nvSpPr>
          <p:cNvPr id="5" name="Footer Placeholder 4">
            <a:extLst>
              <a:ext uri="{FF2B5EF4-FFF2-40B4-BE49-F238E27FC236}">
                <a16:creationId xmlns:a16="http://schemas.microsoft.com/office/drawing/2014/main" id="{980292C5-A19A-4D46-9055-09624CA5CA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E"/>
          </a:p>
        </p:txBody>
      </p:sp>
      <p:sp>
        <p:nvSpPr>
          <p:cNvPr id="6" name="Slide Number Placeholder 5">
            <a:extLst>
              <a:ext uri="{FF2B5EF4-FFF2-40B4-BE49-F238E27FC236}">
                <a16:creationId xmlns:a16="http://schemas.microsoft.com/office/drawing/2014/main" id="{A2F5C771-B684-074A-8D8B-C8439E88D3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5BB5E3-B5D0-1B45-84D9-A7B3AD14A0A3}" type="slidenum">
              <a:rPr lang="en-SE" smtClean="0"/>
              <a:t>‹#›</a:t>
            </a:fld>
            <a:endParaRPr lang="en-SE"/>
          </a:p>
        </p:txBody>
      </p:sp>
    </p:spTree>
    <p:extLst>
      <p:ext uri="{BB962C8B-B14F-4D97-AF65-F5344CB8AC3E}">
        <p14:creationId xmlns:p14="http://schemas.microsoft.com/office/powerpoint/2010/main" val="2050837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tandfonline.com/doi/abs/10.1080/14631377.2021.1964742"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emf"/><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latshållare för innehåll 4">
            <a:extLst>
              <a:ext uri="{FF2B5EF4-FFF2-40B4-BE49-F238E27FC236}">
                <a16:creationId xmlns:a16="http://schemas.microsoft.com/office/drawing/2014/main" id="{64698A47-D0B6-DC4D-A428-27C76C6C1A48}"/>
              </a:ext>
            </a:extLst>
          </p:cNvPr>
          <p:cNvPicPr>
            <a:picLocks noGrp="1" noChangeAspect="1"/>
          </p:cNvPicPr>
          <p:nvPr>
            <p:ph idx="1"/>
          </p:nvPr>
        </p:nvPicPr>
        <p:blipFill rotWithShape="1">
          <a:blip r:embed="rId2"/>
          <a:srcRect t="33338" r="-1" b="10562"/>
          <a:stretch/>
        </p:blipFill>
        <p:spPr>
          <a:xfrm>
            <a:off x="20" y="1282"/>
            <a:ext cx="12191980" cy="6856718"/>
          </a:xfrm>
          <a:prstGeom prst="rect">
            <a:avLst/>
          </a:prstGeom>
        </p:spPr>
      </p:pic>
      <p:sp>
        <p:nvSpPr>
          <p:cNvPr id="6" name="textruta 5">
            <a:extLst>
              <a:ext uri="{FF2B5EF4-FFF2-40B4-BE49-F238E27FC236}">
                <a16:creationId xmlns:a16="http://schemas.microsoft.com/office/drawing/2014/main" id="{2A00EF9F-B1C5-0246-AB29-8D9DD557C763}"/>
              </a:ext>
            </a:extLst>
          </p:cNvPr>
          <p:cNvSpPr txBox="1"/>
          <p:nvPr/>
        </p:nvSpPr>
        <p:spPr>
          <a:xfrm>
            <a:off x="0" y="1510492"/>
            <a:ext cx="12190476" cy="3262432"/>
          </a:xfrm>
          <a:prstGeom prst="rect">
            <a:avLst/>
          </a:prstGeom>
          <a:noFill/>
        </p:spPr>
        <p:txBody>
          <a:bodyPr wrap="square" rtlCol="0">
            <a:spAutoFit/>
          </a:bodyPr>
          <a:lstStyle/>
          <a:p>
            <a:pPr algn="ctr"/>
            <a:r>
              <a:rPr lang="sv-SE" sz="5500" dirty="0" err="1">
                <a:solidFill>
                  <a:schemeClr val="bg1"/>
                </a:solidFill>
                <a:latin typeface="ASIMOV DISTANT" pitchFamily="2" charset="0"/>
                <a:ea typeface="ASIMOV DISTANT" pitchFamily="2" charset="0"/>
              </a:rPr>
              <a:t>Glocalizing</a:t>
            </a:r>
            <a:r>
              <a:rPr lang="sv-SE" sz="5500" dirty="0">
                <a:solidFill>
                  <a:schemeClr val="bg1"/>
                </a:solidFill>
                <a:latin typeface="ASIMOV DISTANT" pitchFamily="2" charset="0"/>
                <a:ea typeface="ASIMOV DISTANT" pitchFamily="2" charset="0"/>
              </a:rPr>
              <a:t> </a:t>
            </a:r>
            <a:r>
              <a:rPr lang="sv-SE" sz="5500" dirty="0" err="1">
                <a:solidFill>
                  <a:schemeClr val="bg1"/>
                </a:solidFill>
                <a:latin typeface="ASIMOV DISTANT" pitchFamily="2" charset="0"/>
                <a:ea typeface="ASIMOV DISTANT" pitchFamily="2" charset="0"/>
              </a:rPr>
              <a:t>Climate</a:t>
            </a:r>
            <a:r>
              <a:rPr lang="sv-SE" sz="5500" dirty="0">
                <a:solidFill>
                  <a:schemeClr val="bg1"/>
                </a:solidFill>
                <a:latin typeface="ASIMOV DISTANT" pitchFamily="2" charset="0"/>
                <a:ea typeface="ASIMOV DISTANT" pitchFamily="2" charset="0"/>
              </a:rPr>
              <a:t> </a:t>
            </a:r>
            <a:r>
              <a:rPr lang="sv-SE" sz="5500" dirty="0" err="1">
                <a:solidFill>
                  <a:schemeClr val="bg1"/>
                </a:solidFill>
                <a:latin typeface="ASIMOV DISTANT" pitchFamily="2" charset="0"/>
                <a:ea typeface="ASIMOV DISTANT" pitchFamily="2" charset="0"/>
              </a:rPr>
              <a:t>Governance</a:t>
            </a:r>
            <a:r>
              <a:rPr lang="sv-SE" sz="5500" dirty="0">
                <a:solidFill>
                  <a:schemeClr val="bg1"/>
                </a:solidFill>
                <a:latin typeface="ASIMOV DISTANT" pitchFamily="2" charset="0"/>
                <a:ea typeface="ASIMOV DISTANT" pitchFamily="2" charset="0"/>
              </a:rPr>
              <a:t> </a:t>
            </a:r>
          </a:p>
          <a:p>
            <a:pPr algn="ctr"/>
            <a:r>
              <a:rPr lang="sv-SE" sz="5500" dirty="0">
                <a:solidFill>
                  <a:schemeClr val="bg1"/>
                </a:solidFill>
                <a:latin typeface="ASIMOV DISTANT" pitchFamily="2" charset="0"/>
                <a:ea typeface="ASIMOV DISTANT" pitchFamily="2" charset="0"/>
              </a:rPr>
              <a:t>(</a:t>
            </a:r>
            <a:r>
              <a:rPr lang="sv-SE" sz="5500" dirty="0" err="1">
                <a:solidFill>
                  <a:schemeClr val="bg1"/>
                </a:solidFill>
                <a:latin typeface="ASIMOV DISTANT" pitchFamily="2" charset="0"/>
                <a:ea typeface="ASIMOV DISTANT" pitchFamily="2" charset="0"/>
              </a:rPr>
              <a:t>GlocalClim</a:t>
            </a:r>
            <a:r>
              <a:rPr lang="sv-SE" sz="5500" dirty="0">
                <a:solidFill>
                  <a:schemeClr val="bg1"/>
                </a:solidFill>
                <a:latin typeface="ASIMOV DISTANT" pitchFamily="2" charset="0"/>
                <a:ea typeface="ASIMOV DISTANT" pitchFamily="2" charset="0"/>
              </a:rPr>
              <a:t>) </a:t>
            </a:r>
          </a:p>
          <a:p>
            <a:pPr algn="ctr"/>
            <a:r>
              <a:rPr lang="sv-SE" sz="3200" dirty="0">
                <a:solidFill>
                  <a:schemeClr val="bg1"/>
                </a:solidFill>
                <a:latin typeface="ASIMOV DISTANT" pitchFamily="2" charset="0"/>
                <a:ea typeface="ASIMOV DISTANT" pitchFamily="2" charset="0"/>
              </a:rPr>
              <a:t>Workshop </a:t>
            </a:r>
            <a:r>
              <a:rPr lang="sv-SE" sz="3200" dirty="0" err="1">
                <a:solidFill>
                  <a:schemeClr val="bg1"/>
                </a:solidFill>
                <a:latin typeface="ASIMOV DISTANT" pitchFamily="2" charset="0"/>
                <a:ea typeface="ASIMOV DISTANT" pitchFamily="2" charset="0"/>
              </a:rPr>
              <a:t>October</a:t>
            </a:r>
            <a:r>
              <a:rPr lang="sv-SE" sz="3200" dirty="0">
                <a:solidFill>
                  <a:schemeClr val="bg1"/>
                </a:solidFill>
                <a:latin typeface="ASIMOV DISTANT" pitchFamily="2" charset="0"/>
                <a:ea typeface="ASIMOV DISTANT" pitchFamily="2" charset="0"/>
              </a:rPr>
              <a:t> 29, 2021</a:t>
            </a:r>
          </a:p>
          <a:p>
            <a:pPr algn="ctr"/>
            <a:endParaRPr lang="sv-SE" sz="3200" dirty="0">
              <a:solidFill>
                <a:schemeClr val="bg1"/>
              </a:solidFill>
              <a:latin typeface="ASIMOV DISTANT" pitchFamily="2" charset="0"/>
              <a:ea typeface="ASIMOV DISTANT" pitchFamily="2" charset="0"/>
            </a:endParaRPr>
          </a:p>
          <a:p>
            <a:pPr algn="ctr"/>
            <a:r>
              <a:rPr lang="sv-SE" sz="3200" dirty="0">
                <a:solidFill>
                  <a:schemeClr val="bg1"/>
                </a:solidFill>
                <a:latin typeface="ASIMOV DISTANT" pitchFamily="2" charset="0"/>
                <a:ea typeface="ASIMOV DISTANT" pitchFamily="2" charset="0"/>
              </a:rPr>
              <a:t>Part I Speedtalks</a:t>
            </a:r>
          </a:p>
        </p:txBody>
      </p:sp>
    </p:spTree>
    <p:extLst>
      <p:ext uri="{BB962C8B-B14F-4D97-AF65-F5344CB8AC3E}">
        <p14:creationId xmlns:p14="http://schemas.microsoft.com/office/powerpoint/2010/main" val="3873164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64698A47-D0B6-DC4D-A428-27C76C6C1A48}"/>
              </a:ext>
            </a:extLst>
          </p:cNvPr>
          <p:cNvPicPr>
            <a:picLocks noGrp="1" noChangeAspect="1"/>
          </p:cNvPicPr>
          <p:nvPr>
            <p:ph idx="1"/>
          </p:nvPr>
        </p:nvPicPr>
        <p:blipFill rotWithShape="1">
          <a:blip r:embed="rId2"/>
          <a:srcRect t="33338" r="-1" b="10562"/>
          <a:stretch/>
        </p:blipFill>
        <p:spPr>
          <a:xfrm>
            <a:off x="-1504" y="1282"/>
            <a:ext cx="12191980" cy="6856718"/>
          </a:xfrm>
          <a:prstGeom prst="rect">
            <a:avLst/>
          </a:prstGeom>
        </p:spPr>
      </p:pic>
      <p:sp>
        <p:nvSpPr>
          <p:cNvPr id="6" name="textruta 5">
            <a:extLst>
              <a:ext uri="{FF2B5EF4-FFF2-40B4-BE49-F238E27FC236}">
                <a16:creationId xmlns:a16="http://schemas.microsoft.com/office/drawing/2014/main" id="{2A00EF9F-B1C5-0246-AB29-8D9DD557C763}"/>
              </a:ext>
            </a:extLst>
          </p:cNvPr>
          <p:cNvSpPr txBox="1"/>
          <p:nvPr/>
        </p:nvSpPr>
        <p:spPr>
          <a:xfrm>
            <a:off x="1524" y="1718310"/>
            <a:ext cx="12190476" cy="2631490"/>
          </a:xfrm>
          <a:prstGeom prst="rect">
            <a:avLst/>
          </a:prstGeom>
          <a:noFill/>
        </p:spPr>
        <p:txBody>
          <a:bodyPr wrap="square" rtlCol="0">
            <a:spAutoFit/>
          </a:bodyPr>
          <a:lstStyle/>
          <a:p>
            <a:pPr algn="ctr"/>
            <a:r>
              <a:rPr lang="sv-SE" sz="5500" dirty="0" err="1">
                <a:solidFill>
                  <a:schemeClr val="bg1"/>
                </a:solidFill>
                <a:latin typeface="ASIMOV DISTANT" pitchFamily="2" charset="0"/>
                <a:ea typeface="ASIMOV DISTANT" pitchFamily="2" charset="0"/>
              </a:rPr>
              <a:t>Module</a:t>
            </a:r>
            <a:r>
              <a:rPr lang="sv-SE" sz="5500" dirty="0">
                <a:solidFill>
                  <a:schemeClr val="bg1"/>
                </a:solidFill>
                <a:latin typeface="ASIMOV DISTANT" pitchFamily="2" charset="0"/>
                <a:ea typeface="ASIMOV DISTANT" pitchFamily="2" charset="0"/>
              </a:rPr>
              <a:t> 1: </a:t>
            </a:r>
          </a:p>
          <a:p>
            <a:pPr algn="ctr"/>
            <a:r>
              <a:rPr lang="sv-SE" sz="5500" dirty="0" err="1">
                <a:solidFill>
                  <a:schemeClr val="bg1"/>
                </a:solidFill>
                <a:latin typeface="ASIMOV DISTANT" pitchFamily="2" charset="0"/>
                <a:ea typeface="ASIMOV DISTANT" pitchFamily="2" charset="0"/>
              </a:rPr>
              <a:t>Mapping</a:t>
            </a:r>
            <a:r>
              <a:rPr lang="sv-SE" sz="5500" dirty="0">
                <a:solidFill>
                  <a:schemeClr val="bg1"/>
                </a:solidFill>
                <a:latin typeface="ASIMOV DISTANT" pitchFamily="2" charset="0"/>
                <a:ea typeface="ASIMOV DISTANT" pitchFamily="2" charset="0"/>
              </a:rPr>
              <a:t> and </a:t>
            </a:r>
            <a:r>
              <a:rPr lang="sv-SE" sz="5500" dirty="0" err="1">
                <a:solidFill>
                  <a:schemeClr val="bg1"/>
                </a:solidFill>
                <a:latin typeface="ASIMOV DISTANT" pitchFamily="2" charset="0"/>
                <a:ea typeface="ASIMOV DISTANT" pitchFamily="2" charset="0"/>
              </a:rPr>
              <a:t>explaining</a:t>
            </a:r>
            <a:r>
              <a:rPr lang="sv-SE" sz="5500" dirty="0">
                <a:solidFill>
                  <a:schemeClr val="bg1"/>
                </a:solidFill>
                <a:latin typeface="ASIMOV DISTANT" pitchFamily="2" charset="0"/>
                <a:ea typeface="ASIMOV DISTANT" pitchFamily="2" charset="0"/>
              </a:rPr>
              <a:t> global adaptation </a:t>
            </a:r>
            <a:r>
              <a:rPr lang="sv-SE" sz="5500" dirty="0" err="1">
                <a:solidFill>
                  <a:schemeClr val="bg1"/>
                </a:solidFill>
                <a:latin typeface="ASIMOV DISTANT" pitchFamily="2" charset="0"/>
                <a:ea typeface="ASIMOV DISTANT" pitchFamily="2" charset="0"/>
              </a:rPr>
              <a:t>governance</a:t>
            </a:r>
            <a:r>
              <a:rPr lang="sv-SE" sz="5500" dirty="0">
                <a:solidFill>
                  <a:schemeClr val="bg1"/>
                </a:solidFill>
                <a:latin typeface="ASIMOV DISTANT" pitchFamily="2" charset="0"/>
                <a:ea typeface="ASIMOV DISTANT" pitchFamily="2" charset="0"/>
              </a:rPr>
              <a:t> </a:t>
            </a:r>
            <a:endParaRPr lang="sv-SE" sz="3200" dirty="0">
              <a:solidFill>
                <a:schemeClr val="bg1"/>
              </a:solidFill>
              <a:latin typeface="ASIMOV DISTANT" pitchFamily="2" charset="0"/>
              <a:ea typeface="ASIMOV DISTANT" pitchFamily="2" charset="0"/>
            </a:endParaRPr>
          </a:p>
        </p:txBody>
      </p:sp>
    </p:spTree>
    <p:extLst>
      <p:ext uri="{BB962C8B-B14F-4D97-AF65-F5344CB8AC3E}">
        <p14:creationId xmlns:p14="http://schemas.microsoft.com/office/powerpoint/2010/main" val="3903650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57973" y="404664"/>
            <a:ext cx="9946539" cy="5688632"/>
          </a:xfrm>
        </p:spPr>
        <p:txBody>
          <a:bodyPr>
            <a:normAutofit lnSpcReduction="10000"/>
          </a:bodyPr>
          <a:lstStyle/>
          <a:p>
            <a:pPr marL="0" indent="0">
              <a:lnSpc>
                <a:spcPct val="150000"/>
              </a:lnSpc>
              <a:spcAft>
                <a:spcPts val="600"/>
              </a:spcAft>
              <a:buNone/>
            </a:pPr>
            <a:r>
              <a:rPr lang="en-GB" sz="1400"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Work in progress</a:t>
            </a:r>
            <a:br>
              <a:rPr lang="en-GB" sz="1400"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br>
            <a:r>
              <a:rPr lang="en-GB"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1. “</a:t>
            </a:r>
            <a:r>
              <a:rPr lang="en-US"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Explaining the Diffusion of Climate Frames in IOs</a:t>
            </a:r>
            <a:r>
              <a:rPr lang="en-GB"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(GC collaboration)</a:t>
            </a:r>
          </a:p>
          <a:p>
            <a:pPr marL="0" indent="0">
              <a:lnSpc>
                <a:spcPct val="150000"/>
              </a:lnSpc>
              <a:spcAft>
                <a:spcPts val="600"/>
              </a:spcAft>
              <a:buNone/>
            </a:pPr>
            <a:r>
              <a:rPr lang="en-GB"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2. “Studying Climate Debates on Twitter” (GC collaboration)</a:t>
            </a:r>
          </a:p>
          <a:p>
            <a:pPr marL="0" indent="0">
              <a:lnSpc>
                <a:spcPct val="150000"/>
              </a:lnSpc>
              <a:spcAft>
                <a:spcPts val="600"/>
              </a:spcAft>
              <a:buNone/>
            </a:pPr>
            <a:r>
              <a:rPr lang="en-GB"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3. “Machine-Learning Based Text Classification for Political Scientists: The Case of United Nations Agencies' Communication about Climate Change on Twitter” (GC collaboration)</a:t>
            </a:r>
          </a:p>
          <a:p>
            <a:pPr marL="0" indent="0">
              <a:lnSpc>
                <a:spcPct val="150000"/>
              </a:lnSpc>
              <a:spcAft>
                <a:spcPts val="600"/>
              </a:spcAft>
              <a:buNone/>
            </a:pPr>
            <a:r>
              <a:rPr lang="en-GB"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4. “Explaining Coalition Building on Climate Policies among EU’s Regulatory Agencies” (external collaboration)</a:t>
            </a:r>
          </a:p>
          <a:p>
            <a:pPr marL="0" indent="0">
              <a:lnSpc>
                <a:spcPct val="150000"/>
              </a:lnSpc>
              <a:spcAft>
                <a:spcPts val="600"/>
              </a:spcAft>
              <a:buNone/>
            </a:pPr>
            <a:r>
              <a:rPr lang="en-GB" sz="1400"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Published works (2021)</a:t>
            </a:r>
            <a:br>
              <a:rPr lang="en-GB" sz="1400"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b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1. Shyrokykh, K. (2021)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Why</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climate</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The drivers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of</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the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European</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Union’s</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climate</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governance</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in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its</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post-</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Communist</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neighbourhood</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i="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Problems </a:t>
            </a:r>
            <a:r>
              <a:rPr lang="sv-SE" sz="1400" i="1"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of</a:t>
            </a:r>
            <a:r>
              <a:rPr lang="sv-SE" sz="1400" i="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Post-</a:t>
            </a:r>
            <a:r>
              <a:rPr lang="sv-SE" sz="1400" i="1"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Communism</a:t>
            </a:r>
            <a:r>
              <a:rPr lang="sv-SE" sz="1400" i="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online </a:t>
            </a:r>
            <a:r>
              <a:rPr lang="sv-SE" sz="1400" i="1"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first</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p>
          <a:p>
            <a:pPr marL="0" indent="0" fontAlgn="base">
              <a:lnSpc>
                <a:spcPct val="150000"/>
              </a:lnSpc>
              <a:spcAft>
                <a:spcPts val="600"/>
              </a:spcAft>
              <a:buNone/>
            </a:pP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2. Shyrokykh, K. (2021)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Help</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your</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neighbour</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help</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yourself</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The drivers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of</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EU’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climate</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cooperation</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in trans-</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governmental</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networks</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with</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its</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neighbours</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i="1"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Governance</a:t>
            </a:r>
            <a:r>
              <a:rPr lang="sv-SE" sz="1400" i="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online </a:t>
            </a:r>
            <a:r>
              <a:rPr lang="sv-SE" sz="1400" i="1"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first</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p>
          <a:p>
            <a:pPr marL="0" indent="0" fontAlgn="base">
              <a:lnSpc>
                <a:spcPct val="150000"/>
              </a:lnSpc>
              <a:spcAft>
                <a:spcPts val="600"/>
              </a:spcAft>
              <a:buNone/>
            </a:pP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3.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Tosun</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J. and Shyrokykh, K. (2021) "</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hlinkClick r:id="rId2" tooltip="https://www.tandfonline.com/doi/abs/10.1080/14631377.2021.1964742 Cmd+Click or tap to follow the link">
                  <a:extLst>
                    <a:ext uri="{A12FA001-AC4F-418D-AE19-62706E023703}">
                      <ahyp:hlinkClr xmlns:ahyp="http://schemas.microsoft.com/office/drawing/2018/hyperlinkcolor" val="tx"/>
                    </a:ext>
                  </a:extLst>
                </a:hlinkClick>
              </a:rPr>
              <a:t>Leadership in high-level forums on energy governance: China and Russia compared</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i="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Post-</a:t>
            </a:r>
            <a:r>
              <a:rPr lang="sv-SE" sz="1400" i="1"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Communist</a:t>
            </a:r>
            <a:r>
              <a:rPr lang="sv-SE" sz="1400" i="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sv-SE" sz="1400" i="1"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Economies</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online </a:t>
            </a:r>
            <a:r>
              <a:rPr lang="sv-SE" sz="1400" dirty="0" err="1">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first</a:t>
            </a:r>
            <a:r>
              <a:rPr lang="sv-SE"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a:t>
            </a:r>
            <a:endParaRPr lang="en-GB" sz="14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4" name="Platshållare för sidfot 3"/>
          <p:cNvSpPr>
            <a:spLocks noGrp="1"/>
          </p:cNvSpPr>
          <p:nvPr>
            <p:ph type="ftr" sz="quarter" idx="11"/>
          </p:nvPr>
        </p:nvSpPr>
        <p:spPr/>
        <p:txBody>
          <a:bodyPr/>
          <a:lstStyle/>
          <a:p>
            <a:r>
              <a:rPr lang="sv-SE" dirty="0">
                <a:solidFill>
                  <a:schemeClr val="accent1">
                    <a:lumMod val="50000"/>
                  </a:schemeClr>
                </a:solidFill>
              </a:rPr>
              <a:t>Karina </a:t>
            </a:r>
            <a:r>
              <a:rPr lang="sv-SE" dirty="0" err="1">
                <a:solidFill>
                  <a:schemeClr val="accent1">
                    <a:lumMod val="50000"/>
                  </a:schemeClr>
                </a:solidFill>
              </a:rPr>
              <a:t>Shyrokykh</a:t>
            </a:r>
            <a:r>
              <a:rPr lang="sv-SE" dirty="0">
                <a:solidFill>
                  <a:schemeClr val="accent1">
                    <a:lumMod val="50000"/>
                  </a:schemeClr>
                </a:solidFill>
              </a:rPr>
              <a:t>, Stockholm University</a:t>
            </a:r>
          </a:p>
          <a:p>
            <a:endParaRPr lang="sv-SE" dirty="0"/>
          </a:p>
        </p:txBody>
      </p:sp>
      <p:sp>
        <p:nvSpPr>
          <p:cNvPr id="5" name="Platshållare för datum 4"/>
          <p:cNvSpPr>
            <a:spLocks noGrp="1"/>
          </p:cNvSpPr>
          <p:nvPr>
            <p:ph type="dt" sz="half" idx="10"/>
          </p:nvPr>
        </p:nvSpPr>
        <p:spPr>
          <a:xfrm>
            <a:off x="1163052" y="6270773"/>
            <a:ext cx="2157664" cy="365125"/>
          </a:xfrm>
        </p:spPr>
        <p:txBody>
          <a:bodyPr/>
          <a:lstStyle/>
          <a:p>
            <a:fld id="{029D4DCF-0350-644D-BC57-09B2C55844D2}" type="datetime1">
              <a:rPr lang="sv-SE" smtClean="0">
                <a:solidFill>
                  <a:schemeClr val="accent1">
                    <a:lumMod val="50000"/>
                  </a:schemeClr>
                </a:solidFill>
              </a:rPr>
              <a:pPr/>
              <a:t>2021-10-29</a:t>
            </a:fld>
            <a:endParaRPr lang="sv-SE" dirty="0">
              <a:solidFill>
                <a:schemeClr val="accent1">
                  <a:lumMod val="50000"/>
                </a:schemeClr>
              </a:solidFill>
            </a:endParaRPr>
          </a:p>
        </p:txBody>
      </p:sp>
    </p:spTree>
    <p:extLst>
      <p:ext uri="{BB962C8B-B14F-4D97-AF65-F5344CB8AC3E}">
        <p14:creationId xmlns:p14="http://schemas.microsoft.com/office/powerpoint/2010/main" val="2563459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709FAA6-B0AA-994D-BF83-C8EE0F3C8F50}"/>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510187"/>
            <a:ext cx="12192000" cy="6802833"/>
          </a:xfrm>
          <a:prstGeom prst="rect">
            <a:avLst/>
          </a:prstGeom>
          <a:noFill/>
          <a:effectLst>
            <a:outerShdw dist="50800" dir="5400000" algn="ctr" rotWithShape="0">
              <a:srgbClr val="000000">
                <a:alpha val="61000"/>
              </a:srgbClr>
            </a:outerShdw>
          </a:effectLst>
        </p:spPr>
      </p:pic>
      <p:sp>
        <p:nvSpPr>
          <p:cNvPr id="20481" name="Shape 344">
            <a:extLst>
              <a:ext uri="{FF2B5EF4-FFF2-40B4-BE49-F238E27FC236}">
                <a16:creationId xmlns:a16="http://schemas.microsoft.com/office/drawing/2014/main" id="{97EB8AB7-4FF2-4BF9-AD77-85E6E5AEC821}"/>
              </a:ext>
            </a:extLst>
          </p:cNvPr>
          <p:cNvSpPr>
            <a:spLocks noChangeArrowheads="1"/>
          </p:cNvSpPr>
          <p:nvPr/>
        </p:nvSpPr>
        <p:spPr bwMode="auto">
          <a:xfrm>
            <a:off x="0" y="-14007"/>
            <a:ext cx="12634450" cy="1871507"/>
          </a:xfrm>
          <a:prstGeom prst="rect">
            <a:avLst/>
          </a:prstGeom>
          <a:solidFill>
            <a:schemeClr val="accent5">
              <a:lumMod val="75000"/>
            </a:schemeClr>
          </a:solidFill>
          <a:ln>
            <a:noFill/>
          </a:ln>
        </p:spPr>
        <p:txBody>
          <a:bodyPr lIns="25400" tIns="25400" rIns="25400" bIns="25400" anchor="ctr"/>
          <a:lstStyle>
            <a:lvl1pPr>
              <a:defRPr sz="5000">
                <a:solidFill>
                  <a:srgbClr val="000000"/>
                </a:solidFill>
                <a:latin typeface="Helvetica Light"/>
                <a:ea typeface="Helvetica Light"/>
                <a:cs typeface="Helvetica Light"/>
                <a:sym typeface="Helvetica Light"/>
              </a:defRPr>
            </a:lvl1pPr>
            <a:lvl2pPr marL="742950" indent="-285750">
              <a:defRPr sz="5000">
                <a:solidFill>
                  <a:srgbClr val="000000"/>
                </a:solidFill>
                <a:latin typeface="Helvetica Light"/>
                <a:ea typeface="Helvetica Light"/>
                <a:cs typeface="Helvetica Light"/>
                <a:sym typeface="Helvetica Light"/>
              </a:defRPr>
            </a:lvl2pPr>
            <a:lvl3pPr marL="1143000" indent="-228600">
              <a:defRPr sz="5000">
                <a:solidFill>
                  <a:srgbClr val="000000"/>
                </a:solidFill>
                <a:latin typeface="Helvetica Light"/>
                <a:ea typeface="Helvetica Light"/>
                <a:cs typeface="Helvetica Light"/>
                <a:sym typeface="Helvetica Light"/>
              </a:defRPr>
            </a:lvl3pPr>
            <a:lvl4pPr marL="1600200" indent="-228600">
              <a:defRPr sz="5000">
                <a:solidFill>
                  <a:srgbClr val="000000"/>
                </a:solidFill>
                <a:latin typeface="Helvetica Light"/>
                <a:ea typeface="Helvetica Light"/>
                <a:cs typeface="Helvetica Light"/>
                <a:sym typeface="Helvetica Light"/>
              </a:defRPr>
            </a:lvl4pPr>
            <a:lvl5pPr marL="2057400" indent="-228600">
              <a:defRPr sz="5000">
                <a:solidFill>
                  <a:srgbClr val="000000"/>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algn="ctr" eaLnBrk="1"/>
            <a:endParaRPr lang="de-DE" altLang="de-DE" sz="1600">
              <a:solidFill>
                <a:srgbClr val="FFFFFF"/>
              </a:solidFill>
            </a:endParaRPr>
          </a:p>
        </p:txBody>
      </p:sp>
      <p:sp>
        <p:nvSpPr>
          <p:cNvPr id="20482" name="Shape 345">
            <a:extLst>
              <a:ext uri="{FF2B5EF4-FFF2-40B4-BE49-F238E27FC236}">
                <a16:creationId xmlns:a16="http://schemas.microsoft.com/office/drawing/2014/main" id="{35B87A43-EB3E-427C-B702-881146502A5D}"/>
              </a:ext>
            </a:extLst>
          </p:cNvPr>
          <p:cNvSpPr>
            <a:spLocks noChangeArrowheads="1"/>
          </p:cNvSpPr>
          <p:nvPr/>
        </p:nvSpPr>
        <p:spPr bwMode="auto">
          <a:xfrm>
            <a:off x="384120" y="5255159"/>
            <a:ext cx="3971131" cy="135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25400" tIns="25400" rIns="25400" bIns="25400" anchor="ctr">
            <a:spAutoFit/>
          </a:bodyPr>
          <a:lstStyle>
            <a:lvl1pPr>
              <a:defRPr sz="5000">
                <a:solidFill>
                  <a:srgbClr val="000000"/>
                </a:solidFill>
                <a:latin typeface="Helvetica Light"/>
                <a:ea typeface="Helvetica Light"/>
                <a:cs typeface="Helvetica Light"/>
                <a:sym typeface="Helvetica Light"/>
              </a:defRPr>
            </a:lvl1pPr>
            <a:lvl2pPr marL="742950" indent="-285750">
              <a:defRPr sz="5000">
                <a:solidFill>
                  <a:srgbClr val="000000"/>
                </a:solidFill>
                <a:latin typeface="Helvetica Light"/>
                <a:ea typeface="Helvetica Light"/>
                <a:cs typeface="Helvetica Light"/>
                <a:sym typeface="Helvetica Light"/>
              </a:defRPr>
            </a:lvl2pPr>
            <a:lvl3pPr marL="1143000" indent="-228600">
              <a:defRPr sz="5000">
                <a:solidFill>
                  <a:srgbClr val="000000"/>
                </a:solidFill>
                <a:latin typeface="Helvetica Light"/>
                <a:ea typeface="Helvetica Light"/>
                <a:cs typeface="Helvetica Light"/>
                <a:sym typeface="Helvetica Light"/>
              </a:defRPr>
            </a:lvl3pPr>
            <a:lvl4pPr marL="1600200" indent="-228600">
              <a:defRPr sz="5000">
                <a:solidFill>
                  <a:srgbClr val="000000"/>
                </a:solidFill>
                <a:latin typeface="Helvetica Light"/>
                <a:ea typeface="Helvetica Light"/>
                <a:cs typeface="Helvetica Light"/>
                <a:sym typeface="Helvetica Light"/>
              </a:defRPr>
            </a:lvl4pPr>
            <a:lvl5pPr marL="2057400" indent="-228600">
              <a:defRPr sz="5000">
                <a:solidFill>
                  <a:srgbClr val="000000"/>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marL="285750" indent="-285750">
              <a:spcAft>
                <a:spcPts val="600"/>
              </a:spcAft>
              <a:buFont typeface="Arial" panose="020B0604020202020204" pitchFamily="34" charset="0"/>
              <a:buChar char="•"/>
              <a:defRPr/>
            </a:pPr>
            <a:r>
              <a:rPr lang="en-US" sz="1600" dirty="0">
                <a:latin typeface="Beirut" pitchFamily="2" charset="-78"/>
                <a:cs typeface="Beirut" pitchFamily="2" charset="-78"/>
              </a:rPr>
              <a:t>When is private adaptation morally justifiable? </a:t>
            </a:r>
          </a:p>
          <a:p>
            <a:pPr marL="285750" indent="-285750">
              <a:spcAft>
                <a:spcPts val="600"/>
              </a:spcAft>
              <a:buFont typeface="Arial" panose="020B0604020202020204" pitchFamily="34" charset="0"/>
              <a:buChar char="•"/>
              <a:defRPr/>
            </a:pPr>
            <a:r>
              <a:rPr lang="en-US" sz="1600" dirty="0">
                <a:latin typeface="Beirut" pitchFamily="2" charset="-78"/>
                <a:cs typeface="Beirut" pitchFamily="2" charset="-78"/>
              </a:rPr>
              <a:t>How, why, and when do private companies adapt to climate risks in morally justifiable ways? </a:t>
            </a:r>
          </a:p>
        </p:txBody>
      </p:sp>
      <p:sp>
        <p:nvSpPr>
          <p:cNvPr id="20484" name="Shape 351">
            <a:extLst>
              <a:ext uri="{FF2B5EF4-FFF2-40B4-BE49-F238E27FC236}">
                <a16:creationId xmlns:a16="http://schemas.microsoft.com/office/drawing/2014/main" id="{EAC4FA3D-912F-4C4B-B889-237BEDC80C7D}"/>
              </a:ext>
            </a:extLst>
          </p:cNvPr>
          <p:cNvSpPr>
            <a:spLocks noChangeArrowheads="1"/>
          </p:cNvSpPr>
          <p:nvPr/>
        </p:nvSpPr>
        <p:spPr bwMode="auto">
          <a:xfrm>
            <a:off x="651704" y="4905867"/>
            <a:ext cx="1899559"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25400" tIns="25400" rIns="25400" bIns="25400" anchor="ctr">
            <a:spAutoFit/>
          </a:bodyPr>
          <a:lstStyle>
            <a:lvl1pPr defTabSz="457200">
              <a:defRPr sz="5000">
                <a:solidFill>
                  <a:srgbClr val="000000"/>
                </a:solidFill>
                <a:latin typeface="Helvetica Light"/>
                <a:ea typeface="Helvetica Light"/>
                <a:cs typeface="Helvetica Light"/>
                <a:sym typeface="Helvetica Light"/>
              </a:defRPr>
            </a:lvl1pPr>
            <a:lvl2pPr marL="742950" indent="-285750" defTabSz="457200">
              <a:defRPr sz="5000">
                <a:solidFill>
                  <a:srgbClr val="000000"/>
                </a:solidFill>
                <a:latin typeface="Helvetica Light"/>
                <a:ea typeface="Helvetica Light"/>
                <a:cs typeface="Helvetica Light"/>
                <a:sym typeface="Helvetica Light"/>
              </a:defRPr>
            </a:lvl2pPr>
            <a:lvl3pPr marL="1143000" indent="-228600" defTabSz="457200">
              <a:defRPr sz="5000">
                <a:solidFill>
                  <a:srgbClr val="000000"/>
                </a:solidFill>
                <a:latin typeface="Helvetica Light"/>
                <a:ea typeface="Helvetica Light"/>
                <a:cs typeface="Helvetica Light"/>
                <a:sym typeface="Helvetica Light"/>
              </a:defRPr>
            </a:lvl3pPr>
            <a:lvl4pPr marL="1600200" indent="-228600" defTabSz="457200">
              <a:defRPr sz="5000">
                <a:solidFill>
                  <a:srgbClr val="000000"/>
                </a:solidFill>
                <a:latin typeface="Helvetica Light"/>
                <a:ea typeface="Helvetica Light"/>
                <a:cs typeface="Helvetica Light"/>
                <a:sym typeface="Helvetica Light"/>
              </a:defRPr>
            </a:lvl4pPr>
            <a:lvl5pPr marL="2057400" indent="-228600" defTabSz="457200">
              <a:defRPr sz="5000">
                <a:solidFill>
                  <a:srgbClr val="000000"/>
                </a:solidFill>
                <a:latin typeface="Helvetica Light"/>
                <a:ea typeface="Helvetica Light"/>
                <a:cs typeface="Helvetica Light"/>
                <a:sym typeface="Helvetica Light"/>
              </a:defRPr>
            </a:lvl5pPr>
            <a:lvl6pPr marL="25146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eaLnBrk="1"/>
            <a:r>
              <a:rPr lang="de-DE" altLang="zh-CN" sz="1800" b="1" dirty="0">
                <a:latin typeface="Lato Bold" panose="020F0502020204030203" pitchFamily="34" charset="0"/>
                <a:sym typeface="Lato Bold" panose="020F0502020204030203" pitchFamily="34" charset="0"/>
              </a:rPr>
              <a:t>Research </a:t>
            </a:r>
            <a:r>
              <a:rPr lang="de-DE" altLang="zh-CN" sz="1800" b="1" dirty="0" err="1">
                <a:latin typeface="Lato Bold" panose="020F0502020204030203" pitchFamily="34" charset="0"/>
                <a:sym typeface="Lato Bold" panose="020F0502020204030203" pitchFamily="34" charset="0"/>
              </a:rPr>
              <a:t>questions</a:t>
            </a:r>
            <a:endParaRPr lang="de-DE" altLang="zh-CN" sz="1800" b="1" dirty="0">
              <a:latin typeface="Lato Bold" panose="020F0502020204030203" pitchFamily="34" charset="0"/>
              <a:sym typeface="Lato Bold" panose="020F0502020204030203" pitchFamily="34" charset="0"/>
            </a:endParaRPr>
          </a:p>
        </p:txBody>
      </p:sp>
      <p:sp>
        <p:nvSpPr>
          <p:cNvPr id="20486" name="Shape 353">
            <a:extLst>
              <a:ext uri="{FF2B5EF4-FFF2-40B4-BE49-F238E27FC236}">
                <a16:creationId xmlns:a16="http://schemas.microsoft.com/office/drawing/2014/main" id="{09C49B17-FBE1-4E8C-927C-B861A5017322}"/>
              </a:ext>
            </a:extLst>
          </p:cNvPr>
          <p:cNvSpPr>
            <a:spLocks noChangeArrowheads="1"/>
          </p:cNvSpPr>
          <p:nvPr/>
        </p:nvSpPr>
        <p:spPr bwMode="auto">
          <a:xfrm>
            <a:off x="5931054" y="2703887"/>
            <a:ext cx="5983040" cy="2174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25400" tIns="25400" rIns="25400" bIns="25400" anchor="ctr">
            <a:spAutoFit/>
          </a:bodyPr>
          <a:lstStyle>
            <a:lvl1pPr>
              <a:defRPr sz="5000">
                <a:solidFill>
                  <a:srgbClr val="000000"/>
                </a:solidFill>
                <a:latin typeface="Helvetica Light"/>
                <a:ea typeface="Helvetica Light"/>
                <a:cs typeface="Helvetica Light"/>
                <a:sym typeface="Helvetica Light"/>
              </a:defRPr>
            </a:lvl1pPr>
            <a:lvl2pPr marL="742950" indent="-285750">
              <a:defRPr sz="5000">
                <a:solidFill>
                  <a:srgbClr val="000000"/>
                </a:solidFill>
                <a:latin typeface="Helvetica Light"/>
                <a:ea typeface="Helvetica Light"/>
                <a:cs typeface="Helvetica Light"/>
                <a:sym typeface="Helvetica Light"/>
              </a:defRPr>
            </a:lvl2pPr>
            <a:lvl3pPr marL="1143000" indent="-228600">
              <a:defRPr sz="5000">
                <a:solidFill>
                  <a:srgbClr val="000000"/>
                </a:solidFill>
                <a:latin typeface="Helvetica Light"/>
                <a:ea typeface="Helvetica Light"/>
                <a:cs typeface="Helvetica Light"/>
                <a:sym typeface="Helvetica Light"/>
              </a:defRPr>
            </a:lvl3pPr>
            <a:lvl4pPr marL="1600200" indent="-228600">
              <a:defRPr sz="5000">
                <a:solidFill>
                  <a:srgbClr val="000000"/>
                </a:solidFill>
                <a:latin typeface="Helvetica Light"/>
                <a:ea typeface="Helvetica Light"/>
                <a:cs typeface="Helvetica Light"/>
                <a:sym typeface="Helvetica Light"/>
              </a:defRPr>
            </a:lvl4pPr>
            <a:lvl5pPr marL="2057400" indent="-228600">
              <a:defRPr sz="5000">
                <a:solidFill>
                  <a:srgbClr val="000000"/>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marL="285750" indent="-285750" eaLnBrk="1">
              <a:spcAft>
                <a:spcPts val="600"/>
              </a:spcAft>
              <a:buFont typeface="Arial" panose="020B0604020202020204" pitchFamily="34" charset="0"/>
              <a:buChar char="•"/>
            </a:pPr>
            <a:r>
              <a:rPr lang="de-DE" altLang="zh-CN" sz="1600" dirty="0">
                <a:latin typeface="Beirut" pitchFamily="2" charset="-78"/>
                <a:cs typeface="Beirut" pitchFamily="2" charset="-78"/>
                <a:sym typeface="Lato Light" panose="020F0502020204030203" pitchFamily="34" charset="0"/>
              </a:rPr>
              <a:t>Developing a </a:t>
            </a:r>
            <a:r>
              <a:rPr lang="de-DE" altLang="zh-CN" sz="1600" dirty="0" err="1">
                <a:latin typeface="Beirut" pitchFamily="2" charset="-78"/>
                <a:cs typeface="Beirut" pitchFamily="2" charset="-78"/>
                <a:sym typeface="Lato Light" panose="020F0502020204030203" pitchFamily="34" charset="0"/>
              </a:rPr>
              <a:t>theoretical</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framework</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for</a:t>
            </a:r>
            <a:r>
              <a:rPr lang="de-DE" altLang="zh-CN" sz="1600" dirty="0">
                <a:latin typeface="Beirut" pitchFamily="2" charset="-78"/>
                <a:cs typeface="Beirut" pitchFamily="2" charset="-78"/>
                <a:sym typeface="Lato Light" panose="020F0502020204030203" pitchFamily="34" charset="0"/>
              </a:rPr>
              <a:t> normative </a:t>
            </a:r>
            <a:r>
              <a:rPr lang="de-DE" altLang="zh-CN" sz="1600" dirty="0" err="1">
                <a:latin typeface="Beirut" pitchFamily="2" charset="-78"/>
                <a:cs typeface="Beirut" pitchFamily="2" charset="-78"/>
                <a:sym typeface="Lato Light" panose="020F0502020204030203" pitchFamily="34" charset="0"/>
              </a:rPr>
              <a:t>standards</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for</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morally</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justifiable</a:t>
            </a:r>
            <a:r>
              <a:rPr lang="de-DE" altLang="zh-CN" sz="1600" dirty="0">
                <a:latin typeface="Beirut" pitchFamily="2" charset="-78"/>
                <a:cs typeface="Beirut" pitchFamily="2" charset="-78"/>
                <a:sym typeface="Lato Light" panose="020F0502020204030203" pitchFamily="34" charset="0"/>
              </a:rPr>
              <a:t> private </a:t>
            </a:r>
            <a:r>
              <a:rPr lang="de-DE" altLang="zh-CN" sz="1600" dirty="0" err="1">
                <a:latin typeface="Beirut" pitchFamily="2" charset="-78"/>
                <a:cs typeface="Beirut" pitchFamily="2" charset="-78"/>
                <a:sym typeface="Lato Light" panose="020F0502020204030203" pitchFamily="34" charset="0"/>
              </a:rPr>
              <a:t>adaptation</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based</a:t>
            </a:r>
            <a:r>
              <a:rPr lang="de-DE" altLang="zh-CN" sz="1600" dirty="0">
                <a:latin typeface="Beirut" pitchFamily="2" charset="-78"/>
                <a:cs typeface="Beirut" pitchFamily="2" charset="-78"/>
                <a:sym typeface="Lato Light" panose="020F0502020204030203" pitchFamily="34" charset="0"/>
              </a:rPr>
              <a:t> on </a:t>
            </a:r>
            <a:r>
              <a:rPr lang="de-DE" altLang="zh-CN" sz="1600" dirty="0" err="1">
                <a:latin typeface="Beirut" pitchFamily="2" charset="-78"/>
                <a:cs typeface="Beirut" pitchFamily="2" charset="-78"/>
                <a:sym typeface="Lato Light" panose="020F0502020204030203" pitchFamily="34" charset="0"/>
              </a:rPr>
              <a:t>theories</a:t>
            </a:r>
            <a:r>
              <a:rPr lang="de-DE" altLang="zh-CN" sz="1600" dirty="0">
                <a:latin typeface="Beirut" pitchFamily="2" charset="-78"/>
                <a:cs typeface="Beirut" pitchFamily="2" charset="-78"/>
                <a:sym typeface="Lato Light" panose="020F0502020204030203" pitchFamily="34" charset="0"/>
              </a:rPr>
              <a:t> on private </a:t>
            </a:r>
            <a:r>
              <a:rPr lang="de-DE" altLang="zh-CN" sz="1600" dirty="0" err="1">
                <a:latin typeface="Beirut" pitchFamily="2" charset="-78"/>
                <a:cs typeface="Beirut" pitchFamily="2" charset="-78"/>
                <a:sym typeface="Lato Light" panose="020F0502020204030203" pitchFamily="34" charset="0"/>
              </a:rPr>
              <a:t>governance</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democracy</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and</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business</a:t>
            </a:r>
            <a:r>
              <a:rPr lang="de-DE" altLang="zh-CN" sz="1600" dirty="0">
                <a:latin typeface="Beirut" pitchFamily="2" charset="-78"/>
                <a:cs typeface="Beirut" pitchFamily="2" charset="-78"/>
                <a:sym typeface="Lato Light" panose="020F0502020204030203" pitchFamily="34" charset="0"/>
              </a:rPr>
              <a:t> &amp; human </a:t>
            </a:r>
            <a:r>
              <a:rPr lang="de-DE" altLang="zh-CN" sz="1600" dirty="0" err="1">
                <a:latin typeface="Beirut" pitchFamily="2" charset="-78"/>
                <a:cs typeface="Beirut" pitchFamily="2" charset="-78"/>
                <a:sym typeface="Lato Light" panose="020F0502020204030203" pitchFamily="34" charset="0"/>
              </a:rPr>
              <a:t>rights</a:t>
            </a:r>
            <a:endParaRPr lang="de-DE" altLang="zh-CN" sz="1600" dirty="0">
              <a:latin typeface="Beirut" pitchFamily="2" charset="-78"/>
              <a:cs typeface="Beirut" pitchFamily="2" charset="-78"/>
              <a:sym typeface="Lato Light" panose="020F0502020204030203" pitchFamily="34" charset="0"/>
            </a:endParaRPr>
          </a:p>
          <a:p>
            <a:pPr marL="285750" indent="-285750">
              <a:spcAft>
                <a:spcPts val="600"/>
              </a:spcAft>
              <a:buFont typeface="Arial" panose="020B0604020202020204" pitchFamily="34" charset="0"/>
              <a:buChar char="•"/>
            </a:pPr>
            <a:r>
              <a:rPr lang="de-DE" altLang="zh-CN" sz="1600" dirty="0" err="1">
                <a:latin typeface="Beirut" pitchFamily="2" charset="-78"/>
                <a:cs typeface="Beirut" pitchFamily="2" charset="-78"/>
                <a:sym typeface="Lato Light" panose="020F0502020204030203" pitchFamily="34" charset="0"/>
              </a:rPr>
              <a:t>Assess</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the</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moral</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qualities</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of</a:t>
            </a:r>
            <a:r>
              <a:rPr lang="de-DE" altLang="zh-CN" sz="1600" dirty="0">
                <a:latin typeface="Beirut" pitchFamily="2" charset="-78"/>
                <a:cs typeface="Beirut" pitchFamily="2" charset="-78"/>
                <a:sym typeface="Lato Light" panose="020F0502020204030203" pitchFamily="34" charset="0"/>
              </a:rPr>
              <a:t> private </a:t>
            </a:r>
            <a:r>
              <a:rPr lang="de-DE" altLang="zh-CN" sz="1600" dirty="0" err="1">
                <a:latin typeface="Beirut" pitchFamily="2" charset="-78"/>
                <a:cs typeface="Beirut" pitchFamily="2" charset="-78"/>
                <a:sym typeface="Lato Light" panose="020F0502020204030203" pitchFamily="34" charset="0"/>
              </a:rPr>
              <a:t>adaptation</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responses</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of</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the</a:t>
            </a:r>
            <a:r>
              <a:rPr lang="de-DE" altLang="zh-CN" sz="1600" dirty="0">
                <a:latin typeface="Beirut" pitchFamily="2" charset="-78"/>
                <a:cs typeface="Beirut" pitchFamily="2" charset="-78"/>
                <a:sym typeface="Lato Light" panose="020F0502020204030203" pitchFamily="34" charset="0"/>
              </a:rPr>
              <a:t> 37 </a:t>
            </a:r>
            <a:r>
              <a:rPr lang="de-DE" altLang="zh-CN" sz="1600" dirty="0" err="1">
                <a:latin typeface="Beirut" pitchFamily="2" charset="-78"/>
                <a:cs typeface="Beirut" pitchFamily="2" charset="-78"/>
                <a:sym typeface="Lato Light" panose="020F0502020204030203" pitchFamily="34" charset="0"/>
              </a:rPr>
              <a:t>largest</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mining</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companies</a:t>
            </a:r>
            <a:r>
              <a:rPr lang="de-DE" altLang="zh-CN" sz="1600" dirty="0">
                <a:latin typeface="Beirut" pitchFamily="2" charset="-78"/>
                <a:cs typeface="Beirut" pitchFamily="2" charset="-78"/>
                <a:sym typeface="Lato Light" panose="020F0502020204030203" pitchFamily="34" charset="0"/>
              </a:rPr>
              <a:t> in </a:t>
            </a:r>
            <a:r>
              <a:rPr lang="de-DE" altLang="zh-CN" sz="1600" dirty="0" err="1">
                <a:latin typeface="Beirut" pitchFamily="2" charset="-78"/>
                <a:cs typeface="Beirut" pitchFamily="2" charset="-78"/>
                <a:sym typeface="Lato Light" panose="020F0502020204030203" pitchFamily="34" charset="0"/>
              </a:rPr>
              <a:t>the</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world</a:t>
            </a:r>
            <a:endParaRPr lang="de-DE" altLang="zh-CN" sz="1600" dirty="0">
              <a:latin typeface="Beirut" pitchFamily="2" charset="-78"/>
              <a:cs typeface="Beirut" pitchFamily="2" charset="-78"/>
              <a:sym typeface="Lato Light" panose="020F0502020204030203" pitchFamily="34" charset="0"/>
            </a:endParaRPr>
          </a:p>
          <a:p>
            <a:pPr marL="285750" indent="-285750" eaLnBrk="1">
              <a:spcAft>
                <a:spcPts val="600"/>
              </a:spcAft>
              <a:buFont typeface="Arial" panose="020B0604020202020204" pitchFamily="34" charset="0"/>
              <a:buChar char="•"/>
            </a:pPr>
            <a:r>
              <a:rPr lang="de-DE" altLang="zh-CN" sz="1600" dirty="0">
                <a:latin typeface="Beirut" pitchFamily="2" charset="-78"/>
                <a:cs typeface="Beirut" pitchFamily="2" charset="-78"/>
                <a:sym typeface="Lato Light" panose="020F0502020204030203" pitchFamily="34" charset="0"/>
              </a:rPr>
              <a:t>Draw </a:t>
            </a:r>
            <a:r>
              <a:rPr lang="de-DE" altLang="zh-CN" sz="1600" dirty="0" err="1">
                <a:latin typeface="Beirut" pitchFamily="2" charset="-78"/>
                <a:cs typeface="Beirut" pitchFamily="2" charset="-78"/>
                <a:sym typeface="Lato Light" panose="020F0502020204030203" pitchFamily="34" charset="0"/>
              </a:rPr>
              <a:t>academic</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and</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political</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attention</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to</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transparency</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accountability</a:t>
            </a:r>
            <a:r>
              <a:rPr lang="de-DE" altLang="zh-CN" sz="1600" dirty="0">
                <a:latin typeface="Beirut" pitchFamily="2" charset="-78"/>
                <a:cs typeface="Beirut" pitchFamily="2" charset="-78"/>
                <a:sym typeface="Lato Light" panose="020F0502020204030203" pitchFamily="34" charset="0"/>
              </a:rPr>
              <a:t>, </a:t>
            </a:r>
            <a:r>
              <a:rPr lang="de-DE" altLang="zh-CN" sz="1600" dirty="0" err="1">
                <a:latin typeface="Beirut" pitchFamily="2" charset="-78"/>
                <a:cs typeface="Beirut" pitchFamily="2" charset="-78"/>
                <a:sym typeface="Lato Light" panose="020F0502020204030203" pitchFamily="34" charset="0"/>
              </a:rPr>
              <a:t>participation</a:t>
            </a:r>
            <a:r>
              <a:rPr lang="de-DE" altLang="zh-CN" sz="1600" dirty="0">
                <a:latin typeface="Beirut" pitchFamily="2" charset="-78"/>
                <a:cs typeface="Beirut" pitchFamily="2" charset="-78"/>
                <a:sym typeface="Lato Light" panose="020F0502020204030203" pitchFamily="34" charset="0"/>
              </a:rPr>
              <a:t>, distributive </a:t>
            </a:r>
            <a:r>
              <a:rPr lang="de-DE" altLang="zh-CN" sz="1600" dirty="0" err="1">
                <a:latin typeface="Beirut" pitchFamily="2" charset="-78"/>
                <a:cs typeface="Beirut" pitchFamily="2" charset="-78"/>
                <a:sym typeface="Lato Light" panose="020F0502020204030203" pitchFamily="34" charset="0"/>
              </a:rPr>
              <a:t>justice</a:t>
            </a:r>
            <a:r>
              <a:rPr lang="de-DE" altLang="zh-CN" sz="1600" dirty="0">
                <a:latin typeface="Beirut" pitchFamily="2" charset="-78"/>
                <a:cs typeface="Beirut" pitchFamily="2" charset="-78"/>
                <a:sym typeface="Lato Light" panose="020F0502020204030203" pitchFamily="34" charset="0"/>
              </a:rPr>
              <a:t> in private </a:t>
            </a:r>
            <a:r>
              <a:rPr lang="de-DE" altLang="zh-CN" sz="1600" dirty="0" err="1">
                <a:latin typeface="Beirut" pitchFamily="2" charset="-78"/>
                <a:cs typeface="Beirut" pitchFamily="2" charset="-78"/>
                <a:sym typeface="Lato Light" panose="020F0502020204030203" pitchFamily="34" charset="0"/>
              </a:rPr>
              <a:t>adaptation</a:t>
            </a:r>
            <a:r>
              <a:rPr lang="de-DE" altLang="zh-CN" sz="1600" dirty="0">
                <a:latin typeface="Beirut" pitchFamily="2" charset="-78"/>
                <a:cs typeface="Beirut" pitchFamily="2" charset="-78"/>
                <a:sym typeface="Lato Light" panose="020F0502020204030203" pitchFamily="34" charset="0"/>
              </a:rPr>
              <a:t> </a:t>
            </a:r>
          </a:p>
        </p:txBody>
      </p:sp>
      <p:sp>
        <p:nvSpPr>
          <p:cNvPr id="20487" name="Shape 354">
            <a:extLst>
              <a:ext uri="{FF2B5EF4-FFF2-40B4-BE49-F238E27FC236}">
                <a16:creationId xmlns:a16="http://schemas.microsoft.com/office/drawing/2014/main" id="{17437104-C792-4B76-8B7F-6BADBD931C4C}"/>
              </a:ext>
            </a:extLst>
          </p:cNvPr>
          <p:cNvSpPr>
            <a:spLocks noChangeArrowheads="1"/>
          </p:cNvSpPr>
          <p:nvPr/>
        </p:nvSpPr>
        <p:spPr bwMode="auto">
          <a:xfrm>
            <a:off x="384120" y="2206131"/>
            <a:ext cx="4941969" cy="242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25400" tIns="25400" rIns="25400" bIns="25400" anchor="ctr">
            <a:spAutoFit/>
          </a:bodyPr>
          <a:lstStyle>
            <a:lvl1pPr>
              <a:defRPr sz="5000">
                <a:solidFill>
                  <a:srgbClr val="000000"/>
                </a:solidFill>
                <a:latin typeface="Helvetica Light"/>
                <a:ea typeface="Helvetica Light"/>
                <a:cs typeface="Helvetica Light"/>
                <a:sym typeface="Helvetica Light"/>
              </a:defRPr>
            </a:lvl1pPr>
            <a:lvl2pPr marL="742950" indent="-285750">
              <a:defRPr sz="5000">
                <a:solidFill>
                  <a:srgbClr val="000000"/>
                </a:solidFill>
                <a:latin typeface="Helvetica Light"/>
                <a:ea typeface="Helvetica Light"/>
                <a:cs typeface="Helvetica Light"/>
                <a:sym typeface="Helvetica Light"/>
              </a:defRPr>
            </a:lvl2pPr>
            <a:lvl3pPr marL="1143000" indent="-228600">
              <a:defRPr sz="5000">
                <a:solidFill>
                  <a:srgbClr val="000000"/>
                </a:solidFill>
                <a:latin typeface="Helvetica Light"/>
                <a:ea typeface="Helvetica Light"/>
                <a:cs typeface="Helvetica Light"/>
                <a:sym typeface="Helvetica Light"/>
              </a:defRPr>
            </a:lvl3pPr>
            <a:lvl4pPr marL="1600200" indent="-228600">
              <a:defRPr sz="5000">
                <a:solidFill>
                  <a:srgbClr val="000000"/>
                </a:solidFill>
                <a:latin typeface="Helvetica Light"/>
                <a:ea typeface="Helvetica Light"/>
                <a:cs typeface="Helvetica Light"/>
                <a:sym typeface="Helvetica Light"/>
              </a:defRPr>
            </a:lvl4pPr>
            <a:lvl5pPr marL="2057400" indent="-228600">
              <a:defRPr sz="5000">
                <a:solidFill>
                  <a:srgbClr val="000000"/>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marL="285750" indent="-285750" eaLnBrk="1">
              <a:spcAft>
                <a:spcPts val="600"/>
              </a:spcAft>
              <a:buFont typeface="Arial" panose="020B0604020202020204" pitchFamily="34" charset="0"/>
              <a:buChar char="•"/>
            </a:pPr>
            <a:r>
              <a:rPr lang="de-DE" altLang="zh-CN" sz="1600" dirty="0">
                <a:latin typeface="Beirut" pitchFamily="2" charset="-78"/>
                <a:ea typeface="Asimov" pitchFamily="2" charset="0"/>
                <a:cs typeface="Beirut" pitchFamily="2" charset="-78"/>
                <a:sym typeface="Lato Light" panose="020F0502020204030203" pitchFamily="34" charset="0"/>
              </a:rPr>
              <a:t>In </a:t>
            </a:r>
            <a:r>
              <a:rPr lang="de-DE" altLang="zh-CN" sz="1600" dirty="0" err="1">
                <a:latin typeface="Beirut" pitchFamily="2" charset="-78"/>
                <a:ea typeface="Asimov" pitchFamily="2" charset="0"/>
                <a:cs typeface="Beirut" pitchFamily="2" charset="-78"/>
                <a:sym typeface="Lato Light" panose="020F0502020204030203" pitchFamily="34" charset="0"/>
              </a:rPr>
              <a:t>the</a:t>
            </a:r>
            <a:r>
              <a:rPr lang="de-DE" altLang="zh-CN" sz="1600" dirty="0">
                <a:latin typeface="Beirut" pitchFamily="2" charset="-78"/>
                <a:ea typeface="Asimov" pitchFamily="2" charset="0"/>
                <a:cs typeface="Beirut" pitchFamily="2" charset="-78"/>
                <a:sym typeface="Lato Light" panose="020F0502020204030203" pitchFamily="34" charset="0"/>
              </a:rPr>
              <a:t> private </a:t>
            </a:r>
            <a:r>
              <a:rPr lang="de-DE" altLang="zh-CN" sz="1600" dirty="0" err="1">
                <a:latin typeface="Beirut" pitchFamily="2" charset="-78"/>
                <a:ea typeface="Asimov" pitchFamily="2" charset="0"/>
                <a:cs typeface="Beirut" pitchFamily="2" charset="-78"/>
                <a:sym typeface="Lato Light" panose="020F0502020204030203" pitchFamily="34" charset="0"/>
              </a:rPr>
              <a:t>sector</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there</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is</a:t>
            </a:r>
            <a:r>
              <a:rPr lang="de-DE" altLang="zh-CN" sz="1600" dirty="0">
                <a:latin typeface="Beirut" pitchFamily="2" charset="-78"/>
                <a:ea typeface="Asimov" pitchFamily="2" charset="0"/>
                <a:cs typeface="Beirut" pitchFamily="2" charset="-78"/>
                <a:sym typeface="Lato Light" panose="020F0502020204030203" pitchFamily="34" charset="0"/>
              </a:rPr>
              <a:t> a strong </a:t>
            </a:r>
            <a:r>
              <a:rPr lang="de-DE" altLang="zh-CN" sz="1600" dirty="0" err="1">
                <a:latin typeface="Beirut" pitchFamily="2" charset="-78"/>
                <a:ea typeface="Asimov" pitchFamily="2" charset="0"/>
                <a:cs typeface="Beirut" pitchFamily="2" charset="-78"/>
                <a:sym typeface="Lato Light" panose="020F0502020204030203" pitchFamily="34" charset="0"/>
              </a:rPr>
              <a:t>focus</a:t>
            </a:r>
            <a:r>
              <a:rPr lang="de-DE" altLang="zh-CN" sz="1600" dirty="0">
                <a:latin typeface="Beirut" pitchFamily="2" charset="-78"/>
                <a:ea typeface="Asimov" pitchFamily="2" charset="0"/>
                <a:cs typeface="Beirut" pitchFamily="2" charset="-78"/>
                <a:sym typeface="Lato Light" panose="020F0502020204030203" pitchFamily="34" charset="0"/>
              </a:rPr>
              <a:t> on </a:t>
            </a:r>
            <a:r>
              <a:rPr lang="de-DE" altLang="zh-CN" sz="1600" dirty="0" err="1">
                <a:latin typeface="Beirut" pitchFamily="2" charset="-78"/>
                <a:ea typeface="Asimov" pitchFamily="2" charset="0"/>
                <a:cs typeface="Beirut" pitchFamily="2" charset="-78"/>
                <a:sym typeface="Lato Light" panose="020F0502020204030203" pitchFamily="34" charset="0"/>
              </a:rPr>
              <a:t>climate</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risks</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as</a:t>
            </a:r>
            <a:r>
              <a:rPr lang="de-DE" altLang="zh-CN" sz="1600" dirty="0">
                <a:latin typeface="Beirut" pitchFamily="2" charset="-78"/>
                <a:ea typeface="Asimov" pitchFamily="2" charset="0"/>
                <a:cs typeface="Beirut" pitchFamily="2" charset="-78"/>
                <a:sym typeface="Lato Light" panose="020F0502020204030203" pitchFamily="34" charset="0"/>
              </a:rPr>
              <a:t> a </a:t>
            </a:r>
            <a:r>
              <a:rPr lang="de-DE" altLang="zh-CN" sz="1600" dirty="0" err="1">
                <a:latin typeface="Beirut" pitchFamily="2" charset="-78"/>
                <a:ea typeface="Asimov" pitchFamily="2" charset="0"/>
                <a:cs typeface="Beirut" pitchFamily="2" charset="-78"/>
                <a:sym typeface="Lato Light" panose="020F0502020204030203" pitchFamily="34" charset="0"/>
              </a:rPr>
              <a:t>technical</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issue</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for</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business</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resilience</a:t>
            </a:r>
            <a:r>
              <a:rPr lang="de-DE" altLang="zh-CN" sz="1600" dirty="0">
                <a:latin typeface="Beirut" pitchFamily="2" charset="-78"/>
                <a:ea typeface="Asimov" pitchFamily="2" charset="0"/>
                <a:cs typeface="Beirut" pitchFamily="2" charset="-78"/>
                <a:sym typeface="Lato Light" panose="020F0502020204030203" pitchFamily="34" charset="0"/>
              </a:rPr>
              <a:t>, not </a:t>
            </a:r>
            <a:r>
              <a:rPr lang="de-DE" altLang="zh-CN" sz="1600" dirty="0" err="1">
                <a:latin typeface="Beirut" pitchFamily="2" charset="-78"/>
                <a:ea typeface="Asimov" pitchFamily="2" charset="0"/>
                <a:cs typeface="Beirut" pitchFamily="2" charset="-78"/>
                <a:sym typeface="Lato Light" panose="020F0502020204030203" pitchFamily="34" charset="0"/>
              </a:rPr>
              <a:t>for</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societal</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adaptation</a:t>
            </a:r>
            <a:endParaRPr lang="de-DE" altLang="zh-CN" sz="1600" dirty="0">
              <a:latin typeface="Beirut" pitchFamily="2" charset="-78"/>
              <a:ea typeface="Asimov" pitchFamily="2" charset="0"/>
              <a:cs typeface="Beirut" pitchFamily="2" charset="-78"/>
              <a:sym typeface="Lato Light" panose="020F0502020204030203" pitchFamily="34" charset="0"/>
            </a:endParaRPr>
          </a:p>
          <a:p>
            <a:pPr marL="285750" indent="-285750" eaLnBrk="1">
              <a:spcAft>
                <a:spcPts val="600"/>
              </a:spcAft>
              <a:buFont typeface="Arial" panose="020B0604020202020204" pitchFamily="34" charset="0"/>
              <a:buChar char="•"/>
            </a:pPr>
            <a:r>
              <a:rPr lang="de-DE" altLang="zh-CN" sz="1600" dirty="0">
                <a:latin typeface="Beirut" pitchFamily="2" charset="-78"/>
                <a:ea typeface="Asimov" pitchFamily="2" charset="0"/>
                <a:cs typeface="Beirut" pitchFamily="2" charset="-78"/>
                <a:sym typeface="Lato Light" panose="020F0502020204030203" pitchFamily="34" charset="0"/>
              </a:rPr>
              <a:t>At </a:t>
            </a:r>
            <a:r>
              <a:rPr lang="de-DE" altLang="zh-CN" sz="1600" dirty="0" err="1">
                <a:latin typeface="Beirut" pitchFamily="2" charset="-78"/>
                <a:ea typeface="Asimov" pitchFamily="2" charset="0"/>
                <a:cs typeface="Beirut" pitchFamily="2" charset="-78"/>
                <a:sym typeface="Lato Light" panose="020F0502020204030203" pitchFamily="34" charset="0"/>
              </a:rPr>
              <a:t>the</a:t>
            </a:r>
            <a:r>
              <a:rPr lang="de-DE" altLang="zh-CN" sz="1600" dirty="0">
                <a:latin typeface="Beirut" pitchFamily="2" charset="-78"/>
                <a:ea typeface="Asimov" pitchFamily="2" charset="0"/>
                <a:cs typeface="Beirut" pitchFamily="2" charset="-78"/>
                <a:sym typeface="Lato Light" panose="020F0502020204030203" pitchFamily="34" charset="0"/>
              </a:rPr>
              <a:t> same time, </a:t>
            </a:r>
            <a:r>
              <a:rPr lang="de-DE" altLang="zh-CN" sz="1600" dirty="0" err="1">
                <a:latin typeface="Beirut" pitchFamily="2" charset="-78"/>
                <a:ea typeface="Asimov" pitchFamily="2" charset="0"/>
                <a:cs typeface="Beirut" pitchFamily="2" charset="-78"/>
                <a:sym typeface="Lato Light" panose="020F0502020204030203" pitchFamily="34" charset="0"/>
              </a:rPr>
              <a:t>there</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is</a:t>
            </a:r>
            <a:r>
              <a:rPr lang="de-DE" altLang="zh-CN" sz="1600" dirty="0">
                <a:latin typeface="Beirut" pitchFamily="2" charset="-78"/>
                <a:ea typeface="Asimov" pitchFamily="2" charset="0"/>
                <a:cs typeface="Beirut" pitchFamily="2" charset="-78"/>
                <a:sym typeface="Lato Light" panose="020F0502020204030203" pitchFamily="34" charset="0"/>
              </a:rPr>
              <a:t> normative </a:t>
            </a:r>
            <a:r>
              <a:rPr lang="de-DE" altLang="zh-CN" sz="1600" dirty="0" err="1">
                <a:latin typeface="Beirut" pitchFamily="2" charset="-78"/>
                <a:ea typeface="Asimov" pitchFamily="2" charset="0"/>
                <a:cs typeface="Beirut" pitchFamily="2" charset="-78"/>
                <a:sym typeface="Lato Light" panose="020F0502020204030203" pitchFamily="34" charset="0"/>
              </a:rPr>
              <a:t>shift</a:t>
            </a:r>
            <a:r>
              <a:rPr lang="de-DE" altLang="zh-CN" sz="1600" dirty="0">
                <a:latin typeface="Beirut" pitchFamily="2" charset="-78"/>
                <a:ea typeface="Asimov" pitchFamily="2" charset="0"/>
                <a:cs typeface="Beirut" pitchFamily="2" charset="-78"/>
                <a:sym typeface="Lato Light" panose="020F0502020204030203" pitchFamily="34" charset="0"/>
              </a:rPr>
              <a:t> in </a:t>
            </a:r>
            <a:r>
              <a:rPr lang="de-DE" altLang="zh-CN" sz="1600" dirty="0" err="1">
                <a:latin typeface="Beirut" pitchFamily="2" charset="-78"/>
                <a:ea typeface="Asimov" pitchFamily="2" charset="0"/>
                <a:cs typeface="Beirut" pitchFamily="2" charset="-78"/>
                <a:sym typeface="Lato Light" panose="020F0502020204030203" pitchFamily="34" charset="0"/>
              </a:rPr>
              <a:t>which</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companies</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are</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increasingly</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held</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accountability</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for</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producing</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social</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and</a:t>
            </a:r>
            <a:r>
              <a:rPr lang="de-DE" altLang="zh-CN" sz="1600" dirty="0">
                <a:latin typeface="Beirut" pitchFamily="2" charset="-78"/>
                <a:ea typeface="Asimov" pitchFamily="2" charset="0"/>
                <a:cs typeface="Beirut" pitchFamily="2" charset="-78"/>
                <a:sym typeface="Lato Light" panose="020F0502020204030203" pitchFamily="34" charset="0"/>
              </a:rPr>
              <a:t> environmental </a:t>
            </a:r>
            <a:r>
              <a:rPr lang="de-DE" altLang="zh-CN" sz="1600" dirty="0" err="1">
                <a:latin typeface="Beirut" pitchFamily="2" charset="-78"/>
                <a:ea typeface="Asimov" pitchFamily="2" charset="0"/>
                <a:cs typeface="Beirut" pitchFamily="2" charset="-78"/>
                <a:sym typeface="Lato Light" panose="020F0502020204030203" pitchFamily="34" charset="0"/>
              </a:rPr>
              <a:t>harm</a:t>
            </a:r>
            <a:endParaRPr lang="de-DE" altLang="zh-CN" sz="1600" dirty="0">
              <a:latin typeface="Beirut" pitchFamily="2" charset="-78"/>
              <a:ea typeface="Asimov" pitchFamily="2" charset="0"/>
              <a:cs typeface="Beirut" pitchFamily="2" charset="-78"/>
              <a:sym typeface="Lato Light" panose="020F0502020204030203" pitchFamily="34" charset="0"/>
            </a:endParaRPr>
          </a:p>
          <a:p>
            <a:pPr marL="285750" indent="-285750" eaLnBrk="1">
              <a:spcAft>
                <a:spcPts val="600"/>
              </a:spcAft>
              <a:buFont typeface="Arial" panose="020B0604020202020204" pitchFamily="34" charset="0"/>
              <a:buChar char="•"/>
            </a:pPr>
            <a:r>
              <a:rPr lang="de-DE" altLang="zh-CN" sz="1600" dirty="0" err="1">
                <a:latin typeface="Beirut" pitchFamily="2" charset="-78"/>
                <a:ea typeface="Asimov" pitchFamily="2" charset="0"/>
                <a:cs typeface="Beirut" pitchFamily="2" charset="-78"/>
                <a:sym typeface="Lato Light" panose="020F0502020204030203" pitchFamily="34" charset="0"/>
              </a:rPr>
              <a:t>We</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need</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to</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gain</a:t>
            </a:r>
            <a:r>
              <a:rPr lang="de-DE" altLang="zh-CN" sz="1600" dirty="0">
                <a:latin typeface="Beirut" pitchFamily="2" charset="-78"/>
                <a:ea typeface="Asimov" pitchFamily="2" charset="0"/>
                <a:cs typeface="Beirut" pitchFamily="2" charset="-78"/>
                <a:sym typeface="Lato Light" panose="020F0502020204030203" pitchFamily="34" charset="0"/>
              </a:rPr>
              <a:t> a </a:t>
            </a:r>
            <a:r>
              <a:rPr lang="de-DE" altLang="zh-CN" sz="1600" dirty="0" err="1">
                <a:latin typeface="Beirut" pitchFamily="2" charset="-78"/>
                <a:ea typeface="Asimov" pitchFamily="2" charset="0"/>
                <a:cs typeface="Beirut" pitchFamily="2" charset="-78"/>
                <a:sym typeface="Lato Light" panose="020F0502020204030203" pitchFamily="34" charset="0"/>
              </a:rPr>
              <a:t>better</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understanding</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to</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gain</a:t>
            </a:r>
            <a:r>
              <a:rPr lang="de-DE" altLang="zh-CN" sz="1600" dirty="0">
                <a:latin typeface="Beirut" pitchFamily="2" charset="-78"/>
                <a:ea typeface="Asimov" pitchFamily="2" charset="0"/>
                <a:cs typeface="Beirut" pitchFamily="2" charset="-78"/>
                <a:sym typeface="Lato Light" panose="020F0502020204030203" pitchFamily="34" charset="0"/>
              </a:rPr>
              <a:t> a </a:t>
            </a:r>
            <a:r>
              <a:rPr lang="de-DE" altLang="zh-CN" sz="1600" dirty="0" err="1">
                <a:latin typeface="Beirut" pitchFamily="2" charset="-78"/>
                <a:ea typeface="Asimov" pitchFamily="2" charset="0"/>
                <a:cs typeface="Beirut" pitchFamily="2" charset="-78"/>
                <a:sym typeface="Lato Light" panose="020F0502020204030203" pitchFamily="34" charset="0"/>
              </a:rPr>
              <a:t>better</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understanding</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about</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ethical</a:t>
            </a:r>
            <a:r>
              <a:rPr lang="de-DE" altLang="zh-CN" sz="1600" dirty="0">
                <a:latin typeface="Beirut" pitchFamily="2" charset="-78"/>
                <a:ea typeface="Asimov" pitchFamily="2" charset="0"/>
                <a:cs typeface="Beirut" pitchFamily="2" charset="-78"/>
                <a:sym typeface="Lato Light" panose="020F0502020204030203" pitchFamily="34" charset="0"/>
              </a:rPr>
              <a:t> </a:t>
            </a:r>
            <a:r>
              <a:rPr lang="de-DE" altLang="zh-CN" sz="1600" dirty="0" err="1">
                <a:latin typeface="Beirut" pitchFamily="2" charset="-78"/>
                <a:ea typeface="Asimov" pitchFamily="2" charset="0"/>
                <a:cs typeface="Beirut" pitchFamily="2" charset="-78"/>
                <a:sym typeface="Lato Light" panose="020F0502020204030203" pitchFamily="34" charset="0"/>
              </a:rPr>
              <a:t>behaviour</a:t>
            </a:r>
            <a:r>
              <a:rPr lang="de-DE" altLang="zh-CN" sz="1600" dirty="0">
                <a:latin typeface="Beirut" pitchFamily="2" charset="-78"/>
                <a:ea typeface="Asimov" pitchFamily="2" charset="0"/>
                <a:cs typeface="Beirut" pitchFamily="2" charset="-78"/>
                <a:sym typeface="Lato Light" panose="020F0502020204030203" pitchFamily="34" charset="0"/>
              </a:rPr>
              <a:t> in private </a:t>
            </a:r>
            <a:r>
              <a:rPr lang="de-DE" altLang="zh-CN" sz="1600" dirty="0" err="1">
                <a:latin typeface="Beirut" pitchFamily="2" charset="-78"/>
                <a:ea typeface="Asimov" pitchFamily="2" charset="0"/>
                <a:cs typeface="Beirut" pitchFamily="2" charset="-78"/>
                <a:sym typeface="Lato Light" panose="020F0502020204030203" pitchFamily="34" charset="0"/>
              </a:rPr>
              <a:t>adaptation</a:t>
            </a:r>
            <a:endParaRPr lang="de-DE" altLang="zh-CN" sz="1600" dirty="0">
              <a:latin typeface="Beirut" pitchFamily="2" charset="-78"/>
              <a:ea typeface="Asimov" pitchFamily="2" charset="0"/>
              <a:cs typeface="Beirut" pitchFamily="2" charset="-78"/>
              <a:sym typeface="Lato Light" panose="020F0502020204030203" pitchFamily="34" charset="0"/>
            </a:endParaRPr>
          </a:p>
        </p:txBody>
      </p:sp>
      <p:sp>
        <p:nvSpPr>
          <p:cNvPr id="20488" name="Shape 355">
            <a:extLst>
              <a:ext uri="{FF2B5EF4-FFF2-40B4-BE49-F238E27FC236}">
                <a16:creationId xmlns:a16="http://schemas.microsoft.com/office/drawing/2014/main" id="{318D680E-E8C9-4F25-A35F-C73E410F1530}"/>
              </a:ext>
            </a:extLst>
          </p:cNvPr>
          <p:cNvSpPr>
            <a:spLocks noChangeArrowheads="1"/>
          </p:cNvSpPr>
          <p:nvPr/>
        </p:nvSpPr>
        <p:spPr bwMode="auto">
          <a:xfrm>
            <a:off x="6169630" y="2005034"/>
            <a:ext cx="4813818" cy="60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25400" tIns="25400" rIns="25400" bIns="25400" anchor="ctr">
            <a:spAutoFit/>
          </a:bodyPr>
          <a:lstStyle>
            <a:lvl1pPr defTabSz="457200">
              <a:defRPr sz="5000">
                <a:solidFill>
                  <a:srgbClr val="000000"/>
                </a:solidFill>
                <a:latin typeface="Helvetica Light"/>
                <a:ea typeface="Helvetica Light"/>
                <a:cs typeface="Helvetica Light"/>
                <a:sym typeface="Helvetica Light"/>
              </a:defRPr>
            </a:lvl1pPr>
            <a:lvl2pPr marL="742950" indent="-285750" defTabSz="457200">
              <a:defRPr sz="5000">
                <a:solidFill>
                  <a:srgbClr val="000000"/>
                </a:solidFill>
                <a:latin typeface="Helvetica Light"/>
                <a:ea typeface="Helvetica Light"/>
                <a:cs typeface="Helvetica Light"/>
                <a:sym typeface="Helvetica Light"/>
              </a:defRPr>
            </a:lvl2pPr>
            <a:lvl3pPr marL="1143000" indent="-228600" defTabSz="457200">
              <a:defRPr sz="5000">
                <a:solidFill>
                  <a:srgbClr val="000000"/>
                </a:solidFill>
                <a:latin typeface="Helvetica Light"/>
                <a:ea typeface="Helvetica Light"/>
                <a:cs typeface="Helvetica Light"/>
                <a:sym typeface="Helvetica Light"/>
              </a:defRPr>
            </a:lvl3pPr>
            <a:lvl4pPr marL="1600200" indent="-228600" defTabSz="457200">
              <a:defRPr sz="5000">
                <a:solidFill>
                  <a:srgbClr val="000000"/>
                </a:solidFill>
                <a:latin typeface="Helvetica Light"/>
                <a:ea typeface="Helvetica Light"/>
                <a:cs typeface="Helvetica Light"/>
                <a:sym typeface="Helvetica Light"/>
              </a:defRPr>
            </a:lvl4pPr>
            <a:lvl5pPr marL="2057400" indent="-228600" defTabSz="457200">
              <a:defRPr sz="5000">
                <a:solidFill>
                  <a:srgbClr val="000000"/>
                </a:solidFill>
                <a:latin typeface="Helvetica Light"/>
                <a:ea typeface="Helvetica Light"/>
                <a:cs typeface="Helvetica Light"/>
                <a:sym typeface="Helvetica Light"/>
              </a:defRPr>
            </a:lvl5pPr>
            <a:lvl6pPr marL="25146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eaLnBrk="1"/>
            <a:r>
              <a:rPr lang="de-DE" altLang="zh-CN" sz="1800" b="1" dirty="0" err="1">
                <a:latin typeface="Lato Bold" panose="020F0502020204030203" pitchFamily="34" charset="0"/>
                <a:sym typeface="Lato Bold" panose="020F0502020204030203" pitchFamily="34" charset="0"/>
              </a:rPr>
              <a:t>Contribution</a:t>
            </a:r>
            <a:r>
              <a:rPr lang="de-DE" altLang="zh-CN" sz="1800" b="1" dirty="0">
                <a:latin typeface="Lato Bold" panose="020F0502020204030203" pitchFamily="34" charset="0"/>
                <a:sym typeface="Lato Bold" panose="020F0502020204030203" pitchFamily="34" charset="0"/>
              </a:rPr>
              <a:t> </a:t>
            </a:r>
            <a:r>
              <a:rPr lang="de-DE" altLang="zh-CN" sz="1800" b="1" dirty="0" err="1">
                <a:latin typeface="Lato Bold" panose="020F0502020204030203" pitchFamily="34" charset="0"/>
                <a:sym typeface="Lato Bold" panose="020F0502020204030203" pitchFamily="34" charset="0"/>
              </a:rPr>
              <a:t>to</a:t>
            </a:r>
            <a:r>
              <a:rPr lang="de-DE" altLang="zh-CN" sz="1800" b="1" dirty="0">
                <a:latin typeface="Lato Bold" panose="020F0502020204030203" pitchFamily="34" charset="0"/>
                <a:sym typeface="Lato Bold" panose="020F0502020204030203" pitchFamily="34" charset="0"/>
              </a:rPr>
              <a:t> </a:t>
            </a:r>
            <a:r>
              <a:rPr lang="de-DE" altLang="zh-CN" sz="1800" b="1" dirty="0" err="1">
                <a:latin typeface="Lato Bold" panose="020F0502020204030203" pitchFamily="34" charset="0"/>
                <a:sym typeface="Lato Bold" panose="020F0502020204030203" pitchFamily="34" charset="0"/>
              </a:rPr>
              <a:t>knowledge</a:t>
            </a:r>
            <a:r>
              <a:rPr lang="de-DE" altLang="zh-CN" sz="1800" b="1" dirty="0">
                <a:latin typeface="Lato Bold" panose="020F0502020204030203" pitchFamily="34" charset="0"/>
                <a:sym typeface="Lato Bold" panose="020F0502020204030203" pitchFamily="34" charset="0"/>
              </a:rPr>
              <a:t> </a:t>
            </a:r>
            <a:r>
              <a:rPr lang="de-DE" altLang="zh-CN" sz="1800" b="1" dirty="0" err="1">
                <a:latin typeface="Lato Bold" panose="020F0502020204030203" pitchFamily="34" charset="0"/>
                <a:sym typeface="Lato Bold" panose="020F0502020204030203" pitchFamily="34" charset="0"/>
              </a:rPr>
              <a:t>about</a:t>
            </a:r>
            <a:r>
              <a:rPr lang="de-DE" altLang="zh-CN" sz="1800" b="1" dirty="0">
                <a:latin typeface="Lato Bold" panose="020F0502020204030203" pitchFamily="34" charset="0"/>
                <a:sym typeface="Lato Bold" panose="020F0502020204030203" pitchFamily="34" charset="0"/>
              </a:rPr>
              <a:t> </a:t>
            </a:r>
            <a:r>
              <a:rPr lang="de-DE" altLang="zh-CN" sz="1800" b="1" dirty="0" err="1">
                <a:latin typeface="Lato Bold" panose="020F0502020204030203" pitchFamily="34" charset="0"/>
                <a:sym typeface="Lato Bold" panose="020F0502020204030203" pitchFamily="34" charset="0"/>
              </a:rPr>
              <a:t>adaptation</a:t>
            </a:r>
            <a:r>
              <a:rPr lang="de-DE" altLang="zh-CN" sz="1800" b="1" dirty="0">
                <a:latin typeface="Lato Bold" panose="020F0502020204030203" pitchFamily="34" charset="0"/>
                <a:sym typeface="Lato Bold" panose="020F0502020204030203" pitchFamily="34" charset="0"/>
              </a:rPr>
              <a:t> </a:t>
            </a:r>
            <a:r>
              <a:rPr lang="de-DE" altLang="zh-CN" sz="1800" b="1" dirty="0" err="1">
                <a:latin typeface="Lato Bold" panose="020F0502020204030203" pitchFamily="34" charset="0"/>
                <a:sym typeface="Lato Bold" panose="020F0502020204030203" pitchFamily="34" charset="0"/>
              </a:rPr>
              <a:t>and</a:t>
            </a:r>
            <a:r>
              <a:rPr lang="de-DE" altLang="zh-CN" sz="1800" b="1" dirty="0">
                <a:latin typeface="Lato Bold" panose="020F0502020204030203" pitchFamily="34" charset="0"/>
                <a:sym typeface="Lato Bold" panose="020F0502020204030203" pitchFamily="34" charset="0"/>
              </a:rPr>
              <a:t> </a:t>
            </a:r>
          </a:p>
          <a:p>
            <a:pPr eaLnBrk="1"/>
            <a:r>
              <a:rPr lang="de-DE" altLang="zh-CN" sz="1800" b="1" dirty="0">
                <a:latin typeface="Lato Bold" panose="020F0502020204030203" pitchFamily="34" charset="0"/>
                <a:sym typeface="Lato Bold" panose="020F0502020204030203" pitchFamily="34" charset="0"/>
              </a:rPr>
              <a:t>private </a:t>
            </a:r>
            <a:r>
              <a:rPr lang="de-DE" altLang="zh-CN" sz="1800" b="1" dirty="0" err="1">
                <a:latin typeface="Lato Bold" panose="020F0502020204030203" pitchFamily="34" charset="0"/>
                <a:sym typeface="Lato Bold" panose="020F0502020204030203" pitchFamily="34" charset="0"/>
              </a:rPr>
              <a:t>governance</a:t>
            </a:r>
            <a:r>
              <a:rPr lang="de-DE" altLang="zh-CN" sz="1800" b="1" dirty="0">
                <a:latin typeface="Lato Bold" panose="020F0502020204030203" pitchFamily="34" charset="0"/>
                <a:sym typeface="Lato Bold" panose="020F0502020204030203" pitchFamily="34" charset="0"/>
              </a:rPr>
              <a:t> </a:t>
            </a:r>
            <a:r>
              <a:rPr lang="de-DE" altLang="zh-CN" sz="1800" b="1" dirty="0" err="1">
                <a:latin typeface="Lato Bold" panose="020F0502020204030203" pitchFamily="34" charset="0"/>
                <a:sym typeface="Lato Bold" panose="020F0502020204030203" pitchFamily="34" charset="0"/>
              </a:rPr>
              <a:t>scholarship</a:t>
            </a:r>
            <a:r>
              <a:rPr lang="de-DE" altLang="zh-CN" sz="1800" b="1" dirty="0">
                <a:latin typeface="Lato Bold" panose="020F0502020204030203" pitchFamily="34" charset="0"/>
                <a:sym typeface="Lato Bold" panose="020F0502020204030203" pitchFamily="34" charset="0"/>
              </a:rPr>
              <a:t> </a:t>
            </a:r>
          </a:p>
        </p:txBody>
      </p:sp>
      <p:sp>
        <p:nvSpPr>
          <p:cNvPr id="20489" name="Shape 356">
            <a:extLst>
              <a:ext uri="{FF2B5EF4-FFF2-40B4-BE49-F238E27FC236}">
                <a16:creationId xmlns:a16="http://schemas.microsoft.com/office/drawing/2014/main" id="{25F84843-AFAE-4FC0-A384-BF1BA4832E8B}"/>
              </a:ext>
            </a:extLst>
          </p:cNvPr>
          <p:cNvSpPr>
            <a:spLocks noChangeArrowheads="1"/>
          </p:cNvSpPr>
          <p:nvPr/>
        </p:nvSpPr>
        <p:spPr bwMode="auto">
          <a:xfrm>
            <a:off x="654466" y="1920481"/>
            <a:ext cx="963405"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25400" tIns="25400" rIns="25400" bIns="25400" anchor="ctr">
            <a:spAutoFit/>
          </a:bodyPr>
          <a:lstStyle>
            <a:lvl1pPr defTabSz="457200">
              <a:defRPr sz="5000">
                <a:solidFill>
                  <a:srgbClr val="000000"/>
                </a:solidFill>
                <a:latin typeface="Helvetica Light"/>
                <a:ea typeface="Helvetica Light"/>
                <a:cs typeface="Helvetica Light"/>
                <a:sym typeface="Helvetica Light"/>
              </a:defRPr>
            </a:lvl1pPr>
            <a:lvl2pPr marL="742950" indent="-285750" defTabSz="457200">
              <a:defRPr sz="5000">
                <a:solidFill>
                  <a:srgbClr val="000000"/>
                </a:solidFill>
                <a:latin typeface="Helvetica Light"/>
                <a:ea typeface="Helvetica Light"/>
                <a:cs typeface="Helvetica Light"/>
                <a:sym typeface="Helvetica Light"/>
              </a:defRPr>
            </a:lvl2pPr>
            <a:lvl3pPr marL="1143000" indent="-228600" defTabSz="457200">
              <a:defRPr sz="5000">
                <a:solidFill>
                  <a:srgbClr val="000000"/>
                </a:solidFill>
                <a:latin typeface="Helvetica Light"/>
                <a:ea typeface="Helvetica Light"/>
                <a:cs typeface="Helvetica Light"/>
                <a:sym typeface="Helvetica Light"/>
              </a:defRPr>
            </a:lvl3pPr>
            <a:lvl4pPr marL="1600200" indent="-228600" defTabSz="457200">
              <a:defRPr sz="5000">
                <a:solidFill>
                  <a:srgbClr val="000000"/>
                </a:solidFill>
                <a:latin typeface="Helvetica Light"/>
                <a:ea typeface="Helvetica Light"/>
                <a:cs typeface="Helvetica Light"/>
                <a:sym typeface="Helvetica Light"/>
              </a:defRPr>
            </a:lvl4pPr>
            <a:lvl5pPr marL="2057400" indent="-228600" defTabSz="457200">
              <a:defRPr sz="5000">
                <a:solidFill>
                  <a:srgbClr val="000000"/>
                </a:solidFill>
                <a:latin typeface="Helvetica Light"/>
                <a:ea typeface="Helvetica Light"/>
                <a:cs typeface="Helvetica Light"/>
                <a:sym typeface="Helvetica Light"/>
              </a:defRPr>
            </a:lvl5pPr>
            <a:lvl6pPr marL="25146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eaLnBrk="1"/>
            <a:r>
              <a:rPr lang="de-DE" altLang="zh-CN" sz="1800" b="1" dirty="0">
                <a:latin typeface="Lato Bold" panose="020F0502020204030203" pitchFamily="34" charset="0"/>
                <a:sym typeface="Lato Bold" panose="020F0502020204030203" pitchFamily="34" charset="0"/>
              </a:rPr>
              <a:t>Rationale</a:t>
            </a:r>
          </a:p>
        </p:txBody>
      </p:sp>
      <p:sp>
        <p:nvSpPr>
          <p:cNvPr id="20490" name="Shape 357">
            <a:extLst>
              <a:ext uri="{FF2B5EF4-FFF2-40B4-BE49-F238E27FC236}">
                <a16:creationId xmlns:a16="http://schemas.microsoft.com/office/drawing/2014/main" id="{2728833C-8184-4BCA-B7B5-A6A8B0ECC7F5}"/>
              </a:ext>
            </a:extLst>
          </p:cNvPr>
          <p:cNvSpPr>
            <a:spLocks noChangeArrowheads="1"/>
          </p:cNvSpPr>
          <p:nvPr/>
        </p:nvSpPr>
        <p:spPr bwMode="auto">
          <a:xfrm>
            <a:off x="1583110" y="1340408"/>
            <a:ext cx="9894888"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25400" tIns="25400" rIns="25400" bIns="25400" anchor="ctr">
            <a:spAutoFit/>
          </a:bodyPr>
          <a:lstStyle>
            <a:lvl1pPr>
              <a:defRPr sz="5000">
                <a:solidFill>
                  <a:srgbClr val="000000"/>
                </a:solidFill>
                <a:latin typeface="Helvetica Light"/>
                <a:ea typeface="Helvetica Light"/>
                <a:cs typeface="Helvetica Light"/>
                <a:sym typeface="Helvetica Light"/>
              </a:defRPr>
            </a:lvl1pPr>
            <a:lvl2pPr marL="742950" indent="-285750">
              <a:defRPr sz="5000">
                <a:solidFill>
                  <a:srgbClr val="000000"/>
                </a:solidFill>
                <a:latin typeface="Helvetica Light"/>
                <a:ea typeface="Helvetica Light"/>
                <a:cs typeface="Helvetica Light"/>
                <a:sym typeface="Helvetica Light"/>
              </a:defRPr>
            </a:lvl2pPr>
            <a:lvl3pPr marL="1143000" indent="-228600">
              <a:defRPr sz="5000">
                <a:solidFill>
                  <a:srgbClr val="000000"/>
                </a:solidFill>
                <a:latin typeface="Helvetica Light"/>
                <a:ea typeface="Helvetica Light"/>
                <a:cs typeface="Helvetica Light"/>
                <a:sym typeface="Helvetica Light"/>
              </a:defRPr>
            </a:lvl3pPr>
            <a:lvl4pPr marL="1600200" indent="-228600">
              <a:defRPr sz="5000">
                <a:solidFill>
                  <a:srgbClr val="000000"/>
                </a:solidFill>
                <a:latin typeface="Helvetica Light"/>
                <a:ea typeface="Helvetica Light"/>
                <a:cs typeface="Helvetica Light"/>
                <a:sym typeface="Helvetica Light"/>
              </a:defRPr>
            </a:lvl4pPr>
            <a:lvl5pPr marL="2057400" indent="-228600">
              <a:defRPr sz="5000">
                <a:solidFill>
                  <a:srgbClr val="000000"/>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algn="ctr" eaLnBrk="1"/>
            <a:r>
              <a:rPr lang="de-DE" altLang="zh-CN" sz="1800" b="1" i="1" dirty="0">
                <a:solidFill>
                  <a:schemeClr val="bg1"/>
                </a:solidFill>
                <a:latin typeface="Lato Light" panose="020F0502020204030203" pitchFamily="34" charset="0"/>
                <a:sym typeface="Lato Light" panose="020F0502020204030203" pitchFamily="34" charset="0"/>
              </a:rPr>
              <a:t>Book </a:t>
            </a:r>
            <a:r>
              <a:rPr lang="de-DE" altLang="zh-CN" sz="1800" b="1" i="1" dirty="0" err="1">
                <a:solidFill>
                  <a:schemeClr val="bg1"/>
                </a:solidFill>
                <a:latin typeface="Lato Light" panose="020F0502020204030203" pitchFamily="34" charset="0"/>
                <a:sym typeface="Lato Light" panose="020F0502020204030203" pitchFamily="34" charset="0"/>
              </a:rPr>
              <a:t>project</a:t>
            </a:r>
            <a:r>
              <a:rPr lang="de-DE" altLang="zh-CN" sz="1800" b="1" i="1" dirty="0">
                <a:solidFill>
                  <a:schemeClr val="bg1"/>
                </a:solidFill>
                <a:latin typeface="Lato Light" panose="020F0502020204030203" pitchFamily="34" charset="0"/>
                <a:sym typeface="Lato Light" panose="020F0502020204030203" pitchFamily="34" charset="0"/>
              </a:rPr>
              <a:t> </a:t>
            </a:r>
            <a:r>
              <a:rPr lang="de-DE" altLang="zh-CN" sz="1800" b="1" i="1" dirty="0" err="1">
                <a:solidFill>
                  <a:schemeClr val="bg1"/>
                </a:solidFill>
                <a:latin typeface="Lato Light" panose="020F0502020204030203" pitchFamily="34" charset="0"/>
                <a:sym typeface="Lato Light" panose="020F0502020204030203" pitchFamily="34" charset="0"/>
              </a:rPr>
              <a:t>by</a:t>
            </a:r>
            <a:r>
              <a:rPr lang="de-DE" altLang="zh-CN" sz="1800" b="1" i="1" dirty="0">
                <a:solidFill>
                  <a:schemeClr val="bg1"/>
                </a:solidFill>
                <a:latin typeface="Lato Light" panose="020F0502020204030203" pitchFamily="34" charset="0"/>
                <a:sym typeface="Lato Light" panose="020F0502020204030203" pitchFamily="34" charset="0"/>
              </a:rPr>
              <a:t> Maria-Therese Gustafsson </a:t>
            </a:r>
            <a:r>
              <a:rPr lang="de-DE" altLang="zh-CN" sz="1800" b="1" i="1" dirty="0" err="1">
                <a:solidFill>
                  <a:schemeClr val="bg1"/>
                </a:solidFill>
                <a:latin typeface="Lato Light" panose="020F0502020204030203" pitchFamily="34" charset="0"/>
                <a:sym typeface="Lato Light" panose="020F0502020204030203" pitchFamily="34" charset="0"/>
              </a:rPr>
              <a:t>and</a:t>
            </a:r>
            <a:r>
              <a:rPr lang="de-DE" altLang="zh-CN" sz="1800" b="1" i="1" dirty="0">
                <a:solidFill>
                  <a:schemeClr val="bg1"/>
                </a:solidFill>
                <a:latin typeface="Lato Light" panose="020F0502020204030203" pitchFamily="34" charset="0"/>
                <a:sym typeface="Lato Light" panose="020F0502020204030203" pitchFamily="34" charset="0"/>
              </a:rPr>
              <a:t> Lisa </a:t>
            </a:r>
            <a:r>
              <a:rPr lang="de-DE" altLang="zh-CN" sz="1800" b="1" i="1" dirty="0" err="1">
                <a:solidFill>
                  <a:schemeClr val="bg1"/>
                </a:solidFill>
                <a:latin typeface="Lato Light" panose="020F0502020204030203" pitchFamily="34" charset="0"/>
                <a:sym typeface="Lato Light" panose="020F0502020204030203" pitchFamily="34" charset="0"/>
              </a:rPr>
              <a:t>Dellmuth</a:t>
            </a:r>
            <a:r>
              <a:rPr lang="de-DE" altLang="zh-CN" sz="1800" b="1" i="1" dirty="0">
                <a:solidFill>
                  <a:schemeClr val="bg1"/>
                </a:solidFill>
                <a:latin typeface="Lato Light" panose="020F0502020204030203" pitchFamily="34" charset="0"/>
                <a:sym typeface="Lato Light" panose="020F0502020204030203" pitchFamily="34" charset="0"/>
              </a:rPr>
              <a:t> </a:t>
            </a:r>
          </a:p>
        </p:txBody>
      </p:sp>
      <p:sp>
        <p:nvSpPr>
          <p:cNvPr id="20491" name="Shape 358">
            <a:extLst>
              <a:ext uri="{FF2B5EF4-FFF2-40B4-BE49-F238E27FC236}">
                <a16:creationId xmlns:a16="http://schemas.microsoft.com/office/drawing/2014/main" id="{D6CD64CD-AF3A-4FC3-A450-E700DECD871F}"/>
              </a:ext>
            </a:extLst>
          </p:cNvPr>
          <p:cNvSpPr>
            <a:spLocks noChangeArrowheads="1"/>
          </p:cNvSpPr>
          <p:nvPr/>
        </p:nvSpPr>
        <p:spPr bwMode="auto">
          <a:xfrm>
            <a:off x="2134165" y="307794"/>
            <a:ext cx="8426987" cy="97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25400" tIns="25400" rIns="25400" bIns="25400" anchor="ctr">
            <a:spAutoFit/>
          </a:bodyPr>
          <a:lstStyle>
            <a:lvl1pPr defTabSz="457200">
              <a:defRPr sz="5000">
                <a:solidFill>
                  <a:srgbClr val="000000"/>
                </a:solidFill>
                <a:latin typeface="Helvetica Light"/>
                <a:ea typeface="Helvetica Light"/>
                <a:cs typeface="Helvetica Light"/>
                <a:sym typeface="Helvetica Light"/>
              </a:defRPr>
            </a:lvl1pPr>
            <a:lvl2pPr marL="742950" indent="-285750" defTabSz="457200">
              <a:defRPr sz="5000">
                <a:solidFill>
                  <a:srgbClr val="000000"/>
                </a:solidFill>
                <a:latin typeface="Helvetica Light"/>
                <a:ea typeface="Helvetica Light"/>
                <a:cs typeface="Helvetica Light"/>
                <a:sym typeface="Helvetica Light"/>
              </a:defRPr>
            </a:lvl2pPr>
            <a:lvl3pPr marL="1143000" indent="-228600" defTabSz="457200">
              <a:defRPr sz="5000">
                <a:solidFill>
                  <a:srgbClr val="000000"/>
                </a:solidFill>
                <a:latin typeface="Helvetica Light"/>
                <a:ea typeface="Helvetica Light"/>
                <a:cs typeface="Helvetica Light"/>
                <a:sym typeface="Helvetica Light"/>
              </a:defRPr>
            </a:lvl3pPr>
            <a:lvl4pPr marL="1600200" indent="-228600" defTabSz="457200">
              <a:defRPr sz="5000">
                <a:solidFill>
                  <a:srgbClr val="000000"/>
                </a:solidFill>
                <a:latin typeface="Helvetica Light"/>
                <a:ea typeface="Helvetica Light"/>
                <a:cs typeface="Helvetica Light"/>
                <a:sym typeface="Helvetica Light"/>
              </a:defRPr>
            </a:lvl4pPr>
            <a:lvl5pPr marL="2057400" indent="-228600" defTabSz="457200">
              <a:defRPr sz="5000">
                <a:solidFill>
                  <a:srgbClr val="000000"/>
                </a:solidFill>
                <a:latin typeface="Helvetica Light"/>
                <a:ea typeface="Helvetica Light"/>
                <a:cs typeface="Helvetica Light"/>
                <a:sym typeface="Helvetica Light"/>
              </a:defRPr>
            </a:lvl5pPr>
            <a:lvl6pPr marL="25146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eaLnBrk="1"/>
            <a:r>
              <a:rPr lang="de-DE" altLang="zh-CN" sz="3200" dirty="0">
                <a:solidFill>
                  <a:schemeClr val="bg1"/>
                </a:solidFill>
                <a:latin typeface="Lato Bold" panose="020F0502020204030203" pitchFamily="34" charset="0"/>
                <a:sym typeface="Lato Bold" panose="020F0502020204030203" pitchFamily="34" charset="0"/>
              </a:rPr>
              <a:t>The Moral </a:t>
            </a:r>
            <a:r>
              <a:rPr lang="de-DE" altLang="zh-CN" sz="3200" dirty="0" err="1">
                <a:solidFill>
                  <a:schemeClr val="bg1"/>
                </a:solidFill>
                <a:latin typeface="Lato Bold" panose="020F0502020204030203" pitchFamily="34" charset="0"/>
                <a:sym typeface="Lato Bold" panose="020F0502020204030203" pitchFamily="34" charset="0"/>
              </a:rPr>
              <a:t>Foundations</a:t>
            </a:r>
            <a:r>
              <a:rPr lang="de-DE" altLang="zh-CN" sz="3200" dirty="0">
                <a:solidFill>
                  <a:schemeClr val="bg1"/>
                </a:solidFill>
                <a:latin typeface="Lato Bold" panose="020F0502020204030203" pitchFamily="34" charset="0"/>
                <a:sym typeface="Lato Bold" panose="020F0502020204030203" pitchFamily="34" charset="0"/>
              </a:rPr>
              <a:t> </a:t>
            </a:r>
            <a:r>
              <a:rPr lang="de-DE" altLang="zh-CN" sz="3200" dirty="0" err="1">
                <a:solidFill>
                  <a:schemeClr val="bg1"/>
                </a:solidFill>
                <a:latin typeface="Lato Bold" panose="020F0502020204030203" pitchFamily="34" charset="0"/>
                <a:sym typeface="Lato Bold" panose="020F0502020204030203" pitchFamily="34" charset="0"/>
              </a:rPr>
              <a:t>of</a:t>
            </a:r>
            <a:r>
              <a:rPr lang="de-DE" altLang="zh-CN" sz="3200" dirty="0">
                <a:solidFill>
                  <a:schemeClr val="bg1"/>
                </a:solidFill>
                <a:latin typeface="Lato Bold" panose="020F0502020204030203" pitchFamily="34" charset="0"/>
                <a:sym typeface="Lato Bold" panose="020F0502020204030203" pitchFamily="34" charset="0"/>
              </a:rPr>
              <a:t> Private Adaptation: </a:t>
            </a:r>
          </a:p>
          <a:p>
            <a:pPr algn="ctr" eaLnBrk="1"/>
            <a:r>
              <a:rPr lang="de-DE" altLang="zh-CN" sz="2800" dirty="0" err="1">
                <a:solidFill>
                  <a:schemeClr val="bg1"/>
                </a:solidFill>
                <a:latin typeface="Lato Bold" panose="020F0502020204030203" pitchFamily="34" charset="0"/>
                <a:sym typeface="Lato Bold" panose="020F0502020204030203" pitchFamily="34" charset="0"/>
              </a:rPr>
              <a:t>Evidence</a:t>
            </a:r>
            <a:r>
              <a:rPr lang="de-DE" altLang="zh-CN" sz="2800" dirty="0">
                <a:solidFill>
                  <a:schemeClr val="bg1"/>
                </a:solidFill>
                <a:latin typeface="Lato Bold" panose="020F0502020204030203" pitchFamily="34" charset="0"/>
                <a:sym typeface="Lato Bold" panose="020F0502020204030203" pitchFamily="34" charset="0"/>
              </a:rPr>
              <a:t> </a:t>
            </a:r>
            <a:r>
              <a:rPr lang="de-DE" altLang="zh-CN" sz="2800" dirty="0" err="1">
                <a:solidFill>
                  <a:schemeClr val="bg1"/>
                </a:solidFill>
                <a:latin typeface="Lato Bold" panose="020F0502020204030203" pitchFamily="34" charset="0"/>
                <a:sym typeface="Lato Bold" panose="020F0502020204030203" pitchFamily="34" charset="0"/>
              </a:rPr>
              <a:t>from</a:t>
            </a:r>
            <a:r>
              <a:rPr lang="de-DE" altLang="zh-CN" sz="2800" dirty="0">
                <a:solidFill>
                  <a:schemeClr val="bg1"/>
                </a:solidFill>
                <a:latin typeface="Lato Bold" panose="020F0502020204030203" pitchFamily="34" charset="0"/>
                <a:sym typeface="Lato Bold" panose="020F0502020204030203" pitchFamily="34" charset="0"/>
              </a:rPr>
              <a:t> </a:t>
            </a:r>
            <a:r>
              <a:rPr lang="de-DE" altLang="zh-CN" sz="2800" dirty="0" err="1">
                <a:solidFill>
                  <a:schemeClr val="bg1"/>
                </a:solidFill>
                <a:latin typeface="Lato Bold" panose="020F0502020204030203" pitchFamily="34" charset="0"/>
                <a:sym typeface="Lato Bold" panose="020F0502020204030203" pitchFamily="34" charset="0"/>
              </a:rPr>
              <a:t>the</a:t>
            </a:r>
            <a:r>
              <a:rPr lang="de-DE" altLang="zh-CN" sz="2800" dirty="0">
                <a:solidFill>
                  <a:schemeClr val="bg1"/>
                </a:solidFill>
                <a:latin typeface="Lato Bold" panose="020F0502020204030203" pitchFamily="34" charset="0"/>
                <a:sym typeface="Lato Bold" panose="020F0502020204030203" pitchFamily="34" charset="0"/>
              </a:rPr>
              <a:t> Mining </a:t>
            </a:r>
            <a:r>
              <a:rPr lang="de-DE" altLang="zh-CN" sz="2800" dirty="0" err="1">
                <a:solidFill>
                  <a:schemeClr val="bg1"/>
                </a:solidFill>
                <a:latin typeface="Lato Bold" panose="020F0502020204030203" pitchFamily="34" charset="0"/>
                <a:sym typeface="Lato Bold" panose="020F0502020204030203" pitchFamily="34" charset="0"/>
              </a:rPr>
              <a:t>Sector</a:t>
            </a:r>
            <a:endParaRPr lang="de-DE" altLang="zh-CN" sz="2800" dirty="0">
              <a:solidFill>
                <a:schemeClr val="bg1"/>
              </a:solidFill>
              <a:latin typeface="Lato Bold" panose="020F0502020204030203" pitchFamily="34" charset="0"/>
              <a:sym typeface="Lato Bold" panose="020F0502020204030203" pitchFamily="34" charset="0"/>
            </a:endParaRPr>
          </a:p>
        </p:txBody>
      </p:sp>
      <p:sp>
        <p:nvSpPr>
          <p:cNvPr id="20492" name="Shape 351">
            <a:extLst>
              <a:ext uri="{FF2B5EF4-FFF2-40B4-BE49-F238E27FC236}">
                <a16:creationId xmlns:a16="http://schemas.microsoft.com/office/drawing/2014/main" id="{E12AE550-F6CC-48A9-A850-0FF68F2CBA8B}"/>
              </a:ext>
            </a:extLst>
          </p:cNvPr>
          <p:cNvSpPr>
            <a:spLocks noChangeArrowheads="1"/>
          </p:cNvSpPr>
          <p:nvPr/>
        </p:nvSpPr>
        <p:spPr bwMode="auto">
          <a:xfrm>
            <a:off x="648311" y="1951876"/>
            <a:ext cx="791242"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25400" tIns="25400" rIns="25400" bIns="25400" anchor="ctr">
            <a:spAutoFit/>
          </a:bodyPr>
          <a:lstStyle>
            <a:lvl1pPr defTabSz="457200">
              <a:defRPr sz="5000">
                <a:solidFill>
                  <a:srgbClr val="000000"/>
                </a:solidFill>
                <a:latin typeface="Helvetica Light"/>
                <a:ea typeface="Helvetica Light"/>
                <a:cs typeface="Helvetica Light"/>
                <a:sym typeface="Helvetica Light"/>
              </a:defRPr>
            </a:lvl1pPr>
            <a:lvl2pPr marL="742950" indent="-285750" defTabSz="457200">
              <a:defRPr sz="5000">
                <a:solidFill>
                  <a:srgbClr val="000000"/>
                </a:solidFill>
                <a:latin typeface="Helvetica Light"/>
                <a:ea typeface="Helvetica Light"/>
                <a:cs typeface="Helvetica Light"/>
                <a:sym typeface="Helvetica Light"/>
              </a:defRPr>
            </a:lvl2pPr>
            <a:lvl3pPr marL="1143000" indent="-228600" defTabSz="457200">
              <a:defRPr sz="5000">
                <a:solidFill>
                  <a:srgbClr val="000000"/>
                </a:solidFill>
                <a:latin typeface="Helvetica Light"/>
                <a:ea typeface="Helvetica Light"/>
                <a:cs typeface="Helvetica Light"/>
                <a:sym typeface="Helvetica Light"/>
              </a:defRPr>
            </a:lvl3pPr>
            <a:lvl4pPr marL="1600200" indent="-228600" defTabSz="457200">
              <a:defRPr sz="5000">
                <a:solidFill>
                  <a:srgbClr val="000000"/>
                </a:solidFill>
                <a:latin typeface="Helvetica Light"/>
                <a:ea typeface="Helvetica Light"/>
                <a:cs typeface="Helvetica Light"/>
                <a:sym typeface="Helvetica Light"/>
              </a:defRPr>
            </a:lvl4pPr>
            <a:lvl5pPr marL="2057400" indent="-228600" defTabSz="457200">
              <a:defRPr sz="5000">
                <a:solidFill>
                  <a:srgbClr val="000000"/>
                </a:solidFill>
                <a:latin typeface="Helvetica Light"/>
                <a:ea typeface="Helvetica Light"/>
                <a:cs typeface="Helvetica Light"/>
                <a:sym typeface="Helvetica Light"/>
              </a:defRPr>
            </a:lvl5pPr>
            <a:lvl6pPr marL="25146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eaLnBrk="1"/>
            <a:r>
              <a:rPr lang="de-DE" altLang="zh-CN" sz="1800" b="1" dirty="0">
                <a:solidFill>
                  <a:srgbClr val="C2C2C3"/>
                </a:solidFill>
                <a:latin typeface="Lato Bold" panose="020F0502020204030203" pitchFamily="34" charset="0"/>
                <a:sym typeface="Lato Bold" panose="020F0502020204030203" pitchFamily="34" charset="0"/>
              </a:rPr>
              <a:t>1</a:t>
            </a:r>
          </a:p>
        </p:txBody>
      </p:sp>
      <p:sp>
        <p:nvSpPr>
          <p:cNvPr id="20493" name="Shape 351">
            <a:extLst>
              <a:ext uri="{FF2B5EF4-FFF2-40B4-BE49-F238E27FC236}">
                <a16:creationId xmlns:a16="http://schemas.microsoft.com/office/drawing/2014/main" id="{15CBAA9B-2F2A-47CF-B537-6449F21FDDFA}"/>
              </a:ext>
            </a:extLst>
          </p:cNvPr>
          <p:cNvSpPr>
            <a:spLocks noChangeArrowheads="1"/>
          </p:cNvSpPr>
          <p:nvPr/>
        </p:nvSpPr>
        <p:spPr bwMode="auto">
          <a:xfrm>
            <a:off x="648311" y="4965336"/>
            <a:ext cx="185948"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25400" tIns="25400" rIns="25400" bIns="25400" anchor="ctr">
            <a:spAutoFit/>
          </a:bodyPr>
          <a:lstStyle>
            <a:lvl1pPr defTabSz="457200">
              <a:defRPr sz="5000">
                <a:solidFill>
                  <a:srgbClr val="000000"/>
                </a:solidFill>
                <a:latin typeface="Helvetica Light"/>
                <a:ea typeface="Helvetica Light"/>
                <a:cs typeface="Helvetica Light"/>
                <a:sym typeface="Helvetica Light"/>
              </a:defRPr>
            </a:lvl1pPr>
            <a:lvl2pPr marL="742950" indent="-285750" defTabSz="457200">
              <a:defRPr sz="5000">
                <a:solidFill>
                  <a:srgbClr val="000000"/>
                </a:solidFill>
                <a:latin typeface="Helvetica Light"/>
                <a:ea typeface="Helvetica Light"/>
                <a:cs typeface="Helvetica Light"/>
                <a:sym typeface="Helvetica Light"/>
              </a:defRPr>
            </a:lvl2pPr>
            <a:lvl3pPr marL="1143000" indent="-228600" defTabSz="457200">
              <a:defRPr sz="5000">
                <a:solidFill>
                  <a:srgbClr val="000000"/>
                </a:solidFill>
                <a:latin typeface="Helvetica Light"/>
                <a:ea typeface="Helvetica Light"/>
                <a:cs typeface="Helvetica Light"/>
                <a:sym typeface="Helvetica Light"/>
              </a:defRPr>
            </a:lvl3pPr>
            <a:lvl4pPr marL="1600200" indent="-228600" defTabSz="457200">
              <a:defRPr sz="5000">
                <a:solidFill>
                  <a:srgbClr val="000000"/>
                </a:solidFill>
                <a:latin typeface="Helvetica Light"/>
                <a:ea typeface="Helvetica Light"/>
                <a:cs typeface="Helvetica Light"/>
                <a:sym typeface="Helvetica Light"/>
              </a:defRPr>
            </a:lvl4pPr>
            <a:lvl5pPr marL="2057400" indent="-228600" defTabSz="457200">
              <a:defRPr sz="5000">
                <a:solidFill>
                  <a:srgbClr val="000000"/>
                </a:solidFill>
                <a:latin typeface="Helvetica Light"/>
                <a:ea typeface="Helvetica Light"/>
                <a:cs typeface="Helvetica Light"/>
                <a:sym typeface="Helvetica Light"/>
              </a:defRPr>
            </a:lvl5pPr>
            <a:lvl6pPr marL="25146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eaLnBrk="1"/>
            <a:r>
              <a:rPr lang="de-DE" altLang="zh-CN" sz="1800" b="1" dirty="0">
                <a:solidFill>
                  <a:srgbClr val="C2C2C3"/>
                </a:solidFill>
                <a:latin typeface="Lato Bold" panose="020F0502020204030203" pitchFamily="34" charset="0"/>
                <a:sym typeface="Lato Bold" panose="020F0502020204030203" pitchFamily="34" charset="0"/>
              </a:rPr>
              <a:t>2</a:t>
            </a:r>
          </a:p>
        </p:txBody>
      </p:sp>
      <p:sp>
        <p:nvSpPr>
          <p:cNvPr id="20494" name="Shape 351">
            <a:extLst>
              <a:ext uri="{FF2B5EF4-FFF2-40B4-BE49-F238E27FC236}">
                <a16:creationId xmlns:a16="http://schemas.microsoft.com/office/drawing/2014/main" id="{962FD9EB-FD8C-48A1-8F40-9E3EA246CE20}"/>
              </a:ext>
            </a:extLst>
          </p:cNvPr>
          <p:cNvSpPr>
            <a:spLocks noChangeArrowheads="1"/>
          </p:cNvSpPr>
          <p:nvPr/>
        </p:nvSpPr>
        <p:spPr bwMode="auto">
          <a:xfrm>
            <a:off x="6333229" y="1924986"/>
            <a:ext cx="292368"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25400" tIns="25400" rIns="25400" bIns="25400" anchor="ctr">
            <a:spAutoFit/>
          </a:bodyPr>
          <a:lstStyle>
            <a:lvl1pPr defTabSz="457200">
              <a:defRPr sz="5000">
                <a:solidFill>
                  <a:srgbClr val="000000"/>
                </a:solidFill>
                <a:latin typeface="Helvetica Light"/>
                <a:ea typeface="Helvetica Light"/>
                <a:cs typeface="Helvetica Light"/>
                <a:sym typeface="Helvetica Light"/>
              </a:defRPr>
            </a:lvl1pPr>
            <a:lvl2pPr marL="742950" indent="-285750" defTabSz="457200">
              <a:defRPr sz="5000">
                <a:solidFill>
                  <a:srgbClr val="000000"/>
                </a:solidFill>
                <a:latin typeface="Helvetica Light"/>
                <a:ea typeface="Helvetica Light"/>
                <a:cs typeface="Helvetica Light"/>
                <a:sym typeface="Helvetica Light"/>
              </a:defRPr>
            </a:lvl2pPr>
            <a:lvl3pPr marL="1143000" indent="-228600" defTabSz="457200">
              <a:defRPr sz="5000">
                <a:solidFill>
                  <a:srgbClr val="000000"/>
                </a:solidFill>
                <a:latin typeface="Helvetica Light"/>
                <a:ea typeface="Helvetica Light"/>
                <a:cs typeface="Helvetica Light"/>
                <a:sym typeface="Helvetica Light"/>
              </a:defRPr>
            </a:lvl3pPr>
            <a:lvl4pPr marL="1600200" indent="-228600" defTabSz="457200">
              <a:defRPr sz="5000">
                <a:solidFill>
                  <a:srgbClr val="000000"/>
                </a:solidFill>
                <a:latin typeface="Helvetica Light"/>
                <a:ea typeface="Helvetica Light"/>
                <a:cs typeface="Helvetica Light"/>
                <a:sym typeface="Helvetica Light"/>
              </a:defRPr>
            </a:lvl4pPr>
            <a:lvl5pPr marL="2057400" indent="-228600" defTabSz="457200">
              <a:defRPr sz="5000">
                <a:solidFill>
                  <a:srgbClr val="000000"/>
                </a:solidFill>
                <a:latin typeface="Helvetica Light"/>
                <a:ea typeface="Helvetica Light"/>
                <a:cs typeface="Helvetica Light"/>
                <a:sym typeface="Helvetica Light"/>
              </a:defRPr>
            </a:lvl5pPr>
            <a:lvl6pPr marL="25146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eaLnBrk="1"/>
            <a:r>
              <a:rPr lang="de-DE" altLang="zh-CN" sz="1800" b="1" dirty="0">
                <a:solidFill>
                  <a:srgbClr val="C2C2C3"/>
                </a:solidFill>
                <a:latin typeface="Lato Bold" panose="020F0502020204030203" pitchFamily="34" charset="0"/>
                <a:sym typeface="Lato Bold" panose="020F0502020204030203" pitchFamily="34" charset="0"/>
              </a:rPr>
              <a:t>3</a:t>
            </a:r>
          </a:p>
        </p:txBody>
      </p:sp>
      <p:sp>
        <p:nvSpPr>
          <p:cNvPr id="20495" name="Shape 351">
            <a:extLst>
              <a:ext uri="{FF2B5EF4-FFF2-40B4-BE49-F238E27FC236}">
                <a16:creationId xmlns:a16="http://schemas.microsoft.com/office/drawing/2014/main" id="{92F326BF-4896-4FD1-8309-A576FFC0A348}"/>
              </a:ext>
            </a:extLst>
          </p:cNvPr>
          <p:cNvSpPr>
            <a:spLocks noChangeArrowheads="1"/>
          </p:cNvSpPr>
          <p:nvPr/>
        </p:nvSpPr>
        <p:spPr bwMode="auto">
          <a:xfrm>
            <a:off x="6437580" y="5085920"/>
            <a:ext cx="185948"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25400" tIns="25400" rIns="25400" bIns="25400" anchor="ctr">
            <a:spAutoFit/>
          </a:bodyPr>
          <a:lstStyle>
            <a:lvl1pPr defTabSz="457200">
              <a:defRPr sz="5000">
                <a:solidFill>
                  <a:srgbClr val="000000"/>
                </a:solidFill>
                <a:latin typeface="Helvetica Light"/>
                <a:ea typeface="Helvetica Light"/>
                <a:cs typeface="Helvetica Light"/>
                <a:sym typeface="Helvetica Light"/>
              </a:defRPr>
            </a:lvl1pPr>
            <a:lvl2pPr marL="742950" indent="-285750" defTabSz="457200">
              <a:defRPr sz="5000">
                <a:solidFill>
                  <a:srgbClr val="000000"/>
                </a:solidFill>
                <a:latin typeface="Helvetica Light"/>
                <a:ea typeface="Helvetica Light"/>
                <a:cs typeface="Helvetica Light"/>
                <a:sym typeface="Helvetica Light"/>
              </a:defRPr>
            </a:lvl2pPr>
            <a:lvl3pPr marL="1143000" indent="-228600" defTabSz="457200">
              <a:defRPr sz="5000">
                <a:solidFill>
                  <a:srgbClr val="000000"/>
                </a:solidFill>
                <a:latin typeface="Helvetica Light"/>
                <a:ea typeface="Helvetica Light"/>
                <a:cs typeface="Helvetica Light"/>
                <a:sym typeface="Helvetica Light"/>
              </a:defRPr>
            </a:lvl3pPr>
            <a:lvl4pPr marL="1600200" indent="-228600" defTabSz="457200">
              <a:defRPr sz="5000">
                <a:solidFill>
                  <a:srgbClr val="000000"/>
                </a:solidFill>
                <a:latin typeface="Helvetica Light"/>
                <a:ea typeface="Helvetica Light"/>
                <a:cs typeface="Helvetica Light"/>
                <a:sym typeface="Helvetica Light"/>
              </a:defRPr>
            </a:lvl4pPr>
            <a:lvl5pPr marL="2057400" indent="-228600" defTabSz="457200">
              <a:defRPr sz="5000">
                <a:solidFill>
                  <a:srgbClr val="000000"/>
                </a:solidFill>
                <a:latin typeface="Helvetica Light"/>
                <a:ea typeface="Helvetica Light"/>
                <a:cs typeface="Helvetica Light"/>
                <a:sym typeface="Helvetica Light"/>
              </a:defRPr>
            </a:lvl5pPr>
            <a:lvl6pPr marL="25146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eaLnBrk="1"/>
            <a:r>
              <a:rPr lang="de-DE" altLang="zh-CN" sz="1800" b="1" dirty="0">
                <a:solidFill>
                  <a:srgbClr val="C2C2C3"/>
                </a:solidFill>
                <a:latin typeface="Lato Bold" panose="020F0502020204030203" pitchFamily="34" charset="0"/>
                <a:sym typeface="Lato Bold" panose="020F0502020204030203" pitchFamily="34" charset="0"/>
              </a:rPr>
              <a:t>4</a:t>
            </a:r>
          </a:p>
        </p:txBody>
      </p:sp>
      <p:sp>
        <p:nvSpPr>
          <p:cNvPr id="18" name="Shape 351">
            <a:extLst>
              <a:ext uri="{FF2B5EF4-FFF2-40B4-BE49-F238E27FC236}">
                <a16:creationId xmlns:a16="http://schemas.microsoft.com/office/drawing/2014/main" id="{C528E257-5C4E-B54F-B5E5-689CA642893C}"/>
              </a:ext>
            </a:extLst>
          </p:cNvPr>
          <p:cNvSpPr>
            <a:spLocks noChangeArrowheads="1"/>
          </p:cNvSpPr>
          <p:nvPr/>
        </p:nvSpPr>
        <p:spPr bwMode="auto">
          <a:xfrm>
            <a:off x="6317225" y="5180296"/>
            <a:ext cx="2181687"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25400" tIns="25400" rIns="25400" bIns="25400" anchor="ctr">
            <a:spAutoFit/>
          </a:bodyPr>
          <a:lstStyle>
            <a:lvl1pPr defTabSz="457200">
              <a:defRPr sz="5000">
                <a:solidFill>
                  <a:srgbClr val="000000"/>
                </a:solidFill>
                <a:latin typeface="Helvetica Light"/>
                <a:ea typeface="Helvetica Light"/>
                <a:cs typeface="Helvetica Light"/>
                <a:sym typeface="Helvetica Light"/>
              </a:defRPr>
            </a:lvl1pPr>
            <a:lvl2pPr marL="742950" indent="-285750" defTabSz="457200">
              <a:defRPr sz="5000">
                <a:solidFill>
                  <a:srgbClr val="000000"/>
                </a:solidFill>
                <a:latin typeface="Helvetica Light"/>
                <a:ea typeface="Helvetica Light"/>
                <a:cs typeface="Helvetica Light"/>
                <a:sym typeface="Helvetica Light"/>
              </a:defRPr>
            </a:lvl2pPr>
            <a:lvl3pPr marL="1143000" indent="-228600" defTabSz="457200">
              <a:defRPr sz="5000">
                <a:solidFill>
                  <a:srgbClr val="000000"/>
                </a:solidFill>
                <a:latin typeface="Helvetica Light"/>
                <a:ea typeface="Helvetica Light"/>
                <a:cs typeface="Helvetica Light"/>
                <a:sym typeface="Helvetica Light"/>
              </a:defRPr>
            </a:lvl3pPr>
            <a:lvl4pPr marL="1600200" indent="-228600" defTabSz="457200">
              <a:defRPr sz="5000">
                <a:solidFill>
                  <a:srgbClr val="000000"/>
                </a:solidFill>
                <a:latin typeface="Helvetica Light"/>
                <a:ea typeface="Helvetica Light"/>
                <a:cs typeface="Helvetica Light"/>
                <a:sym typeface="Helvetica Light"/>
              </a:defRPr>
            </a:lvl4pPr>
            <a:lvl5pPr marL="2057400" indent="-228600" defTabSz="457200">
              <a:defRPr sz="5000">
                <a:solidFill>
                  <a:srgbClr val="000000"/>
                </a:solidFill>
                <a:latin typeface="Helvetica Light"/>
                <a:ea typeface="Helvetica Light"/>
                <a:cs typeface="Helvetica Light"/>
                <a:sym typeface="Helvetica Light"/>
              </a:defRPr>
            </a:lvl5pPr>
            <a:lvl6pPr marL="25146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4572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eaLnBrk="1"/>
            <a:r>
              <a:rPr lang="de-DE" altLang="zh-CN" sz="1800" b="1" dirty="0" err="1">
                <a:latin typeface="Lato Bold" panose="020F0502020204030203" pitchFamily="34" charset="0"/>
                <a:sym typeface="Lato Bold" panose="020F0502020204030203" pitchFamily="34" charset="0"/>
              </a:rPr>
              <a:t>Methods</a:t>
            </a:r>
            <a:r>
              <a:rPr lang="de-DE" altLang="zh-CN" sz="1800" b="1" dirty="0">
                <a:latin typeface="Lato Bold" panose="020F0502020204030203" pitchFamily="34" charset="0"/>
                <a:sym typeface="Lato Bold" panose="020F0502020204030203" pitchFamily="34" charset="0"/>
              </a:rPr>
              <a:t> </a:t>
            </a:r>
            <a:r>
              <a:rPr lang="de-DE" altLang="zh-CN" sz="1800" b="1" dirty="0" err="1">
                <a:latin typeface="Lato Bold" panose="020F0502020204030203" pitchFamily="34" charset="0"/>
                <a:sym typeface="Lato Bold" panose="020F0502020204030203" pitchFamily="34" charset="0"/>
              </a:rPr>
              <a:t>and</a:t>
            </a:r>
            <a:r>
              <a:rPr lang="de-DE" altLang="zh-CN" sz="1800" b="1" dirty="0">
                <a:latin typeface="Lato Bold" panose="020F0502020204030203" pitchFamily="34" charset="0"/>
                <a:sym typeface="Lato Bold" panose="020F0502020204030203" pitchFamily="34" charset="0"/>
              </a:rPr>
              <a:t> material</a:t>
            </a:r>
          </a:p>
        </p:txBody>
      </p:sp>
      <p:sp>
        <p:nvSpPr>
          <p:cNvPr id="20" name="Shape 345">
            <a:extLst>
              <a:ext uri="{FF2B5EF4-FFF2-40B4-BE49-F238E27FC236}">
                <a16:creationId xmlns:a16="http://schemas.microsoft.com/office/drawing/2014/main" id="{CCE42B6B-D4C7-B04D-8319-C2586DE8E507}"/>
              </a:ext>
            </a:extLst>
          </p:cNvPr>
          <p:cNvSpPr>
            <a:spLocks noChangeArrowheads="1"/>
          </p:cNvSpPr>
          <p:nvPr/>
        </p:nvSpPr>
        <p:spPr bwMode="auto">
          <a:xfrm>
            <a:off x="5931054" y="5579486"/>
            <a:ext cx="4927855" cy="789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25400" tIns="25400" rIns="25400" bIns="25400" anchor="ctr">
            <a:spAutoFit/>
          </a:bodyPr>
          <a:lstStyle>
            <a:lvl1pPr>
              <a:defRPr sz="5000">
                <a:solidFill>
                  <a:srgbClr val="000000"/>
                </a:solidFill>
                <a:latin typeface="Helvetica Light"/>
                <a:ea typeface="Helvetica Light"/>
                <a:cs typeface="Helvetica Light"/>
                <a:sym typeface="Helvetica Light"/>
              </a:defRPr>
            </a:lvl1pPr>
            <a:lvl2pPr marL="742950" indent="-285750">
              <a:defRPr sz="5000">
                <a:solidFill>
                  <a:srgbClr val="000000"/>
                </a:solidFill>
                <a:latin typeface="Helvetica Light"/>
                <a:ea typeface="Helvetica Light"/>
                <a:cs typeface="Helvetica Light"/>
                <a:sym typeface="Helvetica Light"/>
              </a:defRPr>
            </a:lvl2pPr>
            <a:lvl3pPr marL="1143000" indent="-228600">
              <a:defRPr sz="5000">
                <a:solidFill>
                  <a:srgbClr val="000000"/>
                </a:solidFill>
                <a:latin typeface="Helvetica Light"/>
                <a:ea typeface="Helvetica Light"/>
                <a:cs typeface="Helvetica Light"/>
                <a:sym typeface="Helvetica Light"/>
              </a:defRPr>
            </a:lvl3pPr>
            <a:lvl4pPr marL="1600200" indent="-228600">
              <a:defRPr sz="5000">
                <a:solidFill>
                  <a:srgbClr val="000000"/>
                </a:solidFill>
                <a:latin typeface="Helvetica Light"/>
                <a:ea typeface="Helvetica Light"/>
                <a:cs typeface="Helvetica Light"/>
                <a:sym typeface="Helvetica Light"/>
              </a:defRPr>
            </a:lvl4pPr>
            <a:lvl5pPr marL="2057400" indent="-228600">
              <a:defRPr sz="5000">
                <a:solidFill>
                  <a:srgbClr val="000000"/>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defRPr sz="5000">
                <a:solidFill>
                  <a:srgbClr val="000000"/>
                </a:solidFill>
                <a:latin typeface="Helvetica Light"/>
                <a:ea typeface="Helvetica Light"/>
                <a:cs typeface="Helvetica Light"/>
                <a:sym typeface="Helvetica Light"/>
              </a:defRPr>
            </a:lvl9pPr>
          </a:lstStyle>
          <a:p>
            <a:pPr marL="285750" indent="-285750">
              <a:buFont typeface="Arial" panose="020B0604020202020204" pitchFamily="34" charset="0"/>
              <a:buChar char="•"/>
              <a:defRPr/>
            </a:pPr>
            <a:r>
              <a:rPr lang="en-US" sz="1600" dirty="0">
                <a:latin typeface="Beirut" pitchFamily="2" charset="-78"/>
                <a:cs typeface="Beirut" pitchFamily="2" charset="-78"/>
              </a:rPr>
              <a:t>Qualitative and quantitative analysis of corporate documents and semi-structured interviews with company leaders and policy-makers </a:t>
            </a:r>
          </a:p>
        </p:txBody>
      </p:sp>
    </p:spTree>
    <p:extLst>
      <p:ext uri="{BB962C8B-B14F-4D97-AF65-F5344CB8AC3E}">
        <p14:creationId xmlns:p14="http://schemas.microsoft.com/office/powerpoint/2010/main" val="3376823398"/>
      </p:ext>
    </p:extLst>
  </p:cSld>
  <p:clrMapOvr>
    <a:masterClrMapping/>
  </p:clrMapOvr>
  <p:transition spd="slow"/>
  <p:timing>
    <p:tnLst>
      <p:par>
        <p:cTn id="1" dur="indefinite" restart="never" nodeType="tmRoot">
          <p:childTnLst>
            <p:seq concurrent="1">
              <p:cTn id="2" repeatCount="indefinite" restart="whenNotActive" fill="hold" evtFilter="cancelBubble" nodeType="interactiveSeq">
                <p:stCondLst>
                  <p:cond delay="indefinite"/>
                  <p:cond evt="onBegin" delay="0">
                    <p:tn val="1"/>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0 4.44444E-6 L -0.22643 -0.24862 " pathEditMode="relative" rAng="0" ptsTypes="AA">
                                      <p:cBhvr>
                                        <p:cTn id="6" dur="30000" fill="hold"/>
                                        <p:tgtEl>
                                          <p:spTgt spid="5"/>
                                        </p:tgtEl>
                                        <p:attrNameLst>
                                          <p:attrName>ppt_x</p:attrName>
                                          <p:attrName>ppt_y</p:attrName>
                                        </p:attrNameLst>
                                      </p:cBhvr>
                                      <p:rCtr x="-11328" y="-12431"/>
                                    </p:animMotion>
                                  </p:childTnLst>
                                </p:cTn>
                              </p:par>
                              <p:par>
                                <p:cTn id="7" presetID="6" presetClass="emph" presetSubtype="0" accel="50000" decel="50000" fill="hold" nodeType="withEffect">
                                  <p:stCondLst>
                                    <p:cond delay="0"/>
                                  </p:stCondLst>
                                  <p:childTnLst>
                                    <p:animScale>
                                      <p:cBhvr>
                                        <p:cTn id="8" dur="30000" fill="hold"/>
                                        <p:tgtEl>
                                          <p:spTgt spid="5"/>
                                        </p:tgtEl>
                                      </p:cBhvr>
                                      <p:by x="150000" y="150000"/>
                                    </p:animScale>
                                  </p:childTnLst>
                                </p:cTn>
                              </p:par>
                            </p:childTnLst>
                          </p:cTn>
                        </p:par>
                        <p:par>
                          <p:cTn id="9" fill="hold">
                            <p:stCondLst>
                              <p:cond delay="30000"/>
                            </p:stCondLst>
                            <p:childTnLst>
                              <p:par>
                                <p:cTn id="10" presetID="0" presetClass="path" presetSubtype="0" accel="50000" decel="50000" fill="hold" nodeType="afterEffect">
                                  <p:stCondLst>
                                    <p:cond delay="5000"/>
                                  </p:stCondLst>
                                  <p:childTnLst>
                                    <p:animMotion origin="layout" path="M -0.22643 -0.24862 L 0 4.44444E-6 " pathEditMode="relative" rAng="0" ptsTypes="AA">
                                      <p:cBhvr>
                                        <p:cTn id="11" dur="30000" fill="hold"/>
                                        <p:tgtEl>
                                          <p:spTgt spid="5"/>
                                        </p:tgtEl>
                                        <p:attrNameLst>
                                          <p:attrName>ppt_x</p:attrName>
                                          <p:attrName>ppt_y</p:attrName>
                                        </p:attrNameLst>
                                      </p:cBhvr>
                                      <p:rCtr x="11315" y="12431"/>
                                    </p:animMotion>
                                  </p:childTnLst>
                                </p:cTn>
                              </p:par>
                              <p:par>
                                <p:cTn id="12" presetID="6" presetClass="emph" presetSubtype="0" accel="50000" decel="50000" fill="hold" nodeType="withEffect">
                                  <p:stCondLst>
                                    <p:cond delay="5000"/>
                                  </p:stCondLst>
                                  <p:childTnLst>
                                    <p:animScale>
                                      <p:cBhvr>
                                        <p:cTn id="13" dur="30000" fill="hold"/>
                                        <p:tgtEl>
                                          <p:spTgt spid="5"/>
                                        </p:tgtEl>
                                      </p:cBhvr>
                                      <p:by x="150000" y="150000"/>
                                      <p:to x="100000" y="100000"/>
                                    </p:animScale>
                                  </p:childTnLst>
                                </p:cTn>
                              </p:par>
                            </p:childTnLst>
                          </p:cTn>
                        </p:par>
                        <p:par>
                          <p:cTn id="14" fill="hold">
                            <p:stCondLst>
                              <p:cond delay="65000"/>
                            </p:stCondLst>
                            <p:childTnLst>
                              <p:par>
                                <p:cTn id="15" presetID="0" presetClass="path" presetSubtype="0" accel="50000" decel="50000" fill="hold" nodeType="afterEffect">
                                  <p:stCondLst>
                                    <p:cond delay="0"/>
                                  </p:stCondLst>
                                  <p:childTnLst>
                                    <p:animMotion origin="layout" path="M 0 4.44444E-6 L 0 0.00023 " pathEditMode="relative" rAng="0" ptsTypes="AA">
                                      <p:cBhvr>
                                        <p:cTn id="16" dur="5000" fill="hold"/>
                                        <p:tgtEl>
                                          <p:spTgt spid="5"/>
                                        </p:tgtEl>
                                        <p:attrNameLst>
                                          <p:attrName>ppt_x</p:attrName>
                                          <p:attrName>ppt_y</p:attrName>
                                        </p:attrNameLst>
                                      </p:cBhvr>
                                      <p:rCtr x="0" y="0"/>
                                    </p:animMotion>
                                  </p:childTnLst>
                                </p:cTn>
                              </p:par>
                            </p:childTnLst>
                          </p:cTn>
                        </p:par>
                      </p:childTnLst>
                    </p:cTn>
                  </p:par>
                </p:childTnLst>
              </p:cTn>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Animated graphs in R"/>
          <p:cNvSpPr txBox="1">
            <a:spLocks noGrp="1"/>
          </p:cNvSpPr>
          <p:nvPr>
            <p:ph type="subTitle" sz="quarter" idx="1"/>
          </p:nvPr>
        </p:nvSpPr>
        <p:spPr>
          <a:xfrm>
            <a:off x="889000" y="432518"/>
            <a:ext cx="10414001" cy="793751"/>
          </a:xfrm>
          <a:prstGeom prst="rect">
            <a:avLst/>
          </a:prstGeom>
        </p:spPr>
        <p:txBody>
          <a:bodyPr/>
          <a:lstStyle>
            <a:lvl1pPr algn="l">
              <a:defRPr>
                <a:solidFill>
                  <a:srgbClr val="EAECEC"/>
                </a:solidFill>
                <a:latin typeface="Avenir Book"/>
                <a:ea typeface="Avenir Book"/>
                <a:cs typeface="Avenir Book"/>
                <a:sym typeface="Avenir Book"/>
              </a:defRPr>
            </a:lvl1pPr>
          </a:lstStyle>
          <a:p>
            <a:r>
              <a:rPr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Animated plots in R</a:t>
            </a:r>
          </a:p>
        </p:txBody>
      </p:sp>
      <p:sp>
        <p:nvSpPr>
          <p:cNvPr id="120" name="library(ggplot2)…"/>
          <p:cNvSpPr txBox="1"/>
          <p:nvPr/>
        </p:nvSpPr>
        <p:spPr>
          <a:xfrm>
            <a:off x="882810" y="1184078"/>
            <a:ext cx="3586745" cy="39446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algn="l">
              <a:defRPr sz="2600">
                <a:solidFill>
                  <a:srgbClr val="E5E7E7"/>
                </a:solidFill>
                <a:latin typeface="Avenir Heavy"/>
                <a:ea typeface="Avenir Heavy"/>
                <a:cs typeface="Avenir Heavy"/>
                <a:sym typeface="Avenir Heavy"/>
              </a:defRPr>
            </a:pPr>
            <a:r>
              <a:rPr sz="1600" b="1"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Libraries</a:t>
            </a:r>
          </a:p>
          <a:p>
            <a:pPr algn="l">
              <a:defRPr sz="2600">
                <a:solidFill>
                  <a:srgbClr val="E5E7E7"/>
                </a:solidFill>
                <a:latin typeface="Avenir Book"/>
                <a:ea typeface="Avenir Book"/>
                <a:cs typeface="Avenir Book"/>
                <a:sym typeface="Avenir Book"/>
              </a:defRPr>
            </a:pP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library(ggplot2)</a:t>
            </a:r>
          </a:p>
          <a:p>
            <a:pPr algn="l">
              <a:defRPr sz="2600">
                <a:solidFill>
                  <a:srgbClr val="E5E7E7"/>
                </a:solidFill>
                <a:latin typeface="Avenir Book"/>
                <a:ea typeface="Avenir Book"/>
                <a:cs typeface="Avenir Book"/>
                <a:sym typeface="Avenir Book"/>
              </a:defRPr>
            </a:pP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library(</a:t>
            </a:r>
            <a:r>
              <a:rPr sz="1600" dirty="0" err="1">
                <a:solidFill>
                  <a:srgbClr val="002060"/>
                </a:solidFill>
                <a:latin typeface="Avenir Book" panose="02000503020000020003" pitchFamily="2" charset="0"/>
                <a:ea typeface="Helvetica Neue" panose="02000503000000020004" pitchFamily="2" charset="0"/>
                <a:cs typeface="Helvetica Neue" panose="02000503000000020004" pitchFamily="2" charset="0"/>
              </a:rPr>
              <a:t>gganimate</a:t>
            </a: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a:t>
            </a:r>
          </a:p>
          <a:p>
            <a:pPr algn="l">
              <a:defRPr sz="2600">
                <a:solidFill>
                  <a:srgbClr val="E5E7E7"/>
                </a:solidFill>
                <a:latin typeface="Avenir Book"/>
                <a:ea typeface="Avenir Book"/>
                <a:cs typeface="Avenir Book"/>
                <a:sym typeface="Avenir Book"/>
              </a:defRPr>
            </a:pP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library(</a:t>
            </a:r>
            <a:r>
              <a:rPr sz="1600" dirty="0" err="1">
                <a:solidFill>
                  <a:srgbClr val="002060"/>
                </a:solidFill>
                <a:latin typeface="Avenir Book" panose="02000503020000020003" pitchFamily="2" charset="0"/>
                <a:ea typeface="Helvetica Neue" panose="02000503000000020004" pitchFamily="2" charset="0"/>
                <a:cs typeface="Helvetica Neue" panose="02000503000000020004" pitchFamily="2" charset="0"/>
              </a:rPr>
              <a:t>geom_repel</a:t>
            </a: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a:t>
            </a:r>
          </a:p>
          <a:p>
            <a:pPr algn="l">
              <a:defRPr sz="2600">
                <a:solidFill>
                  <a:srgbClr val="E5E7E7"/>
                </a:solidFill>
                <a:latin typeface="Avenir Heavy"/>
                <a:ea typeface="Avenir Heavy"/>
                <a:cs typeface="Avenir Heavy"/>
                <a:sym typeface="Avenir Heavy"/>
              </a:defRPr>
            </a:pPr>
            <a:endPar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endParaRPr>
          </a:p>
          <a:p>
            <a:pPr algn="l">
              <a:defRPr sz="2600">
                <a:solidFill>
                  <a:srgbClr val="E5E7E7"/>
                </a:solidFill>
                <a:latin typeface="Avenir Heavy"/>
                <a:ea typeface="Avenir Heavy"/>
                <a:cs typeface="Avenir Heavy"/>
                <a:sym typeface="Avenir Heavy"/>
              </a:defRPr>
            </a:pPr>
            <a:r>
              <a:rPr sz="1600" b="1" dirty="0" err="1">
                <a:solidFill>
                  <a:srgbClr val="002060"/>
                </a:solidFill>
                <a:latin typeface="Avenir Book" panose="02000503020000020003" pitchFamily="2" charset="0"/>
                <a:ea typeface="Helvetica Neue" panose="02000503000000020004" pitchFamily="2" charset="0"/>
                <a:cs typeface="Helvetica Neue" panose="02000503000000020004" pitchFamily="2" charset="0"/>
              </a:rPr>
              <a:t>Prepwork</a:t>
            </a:r>
            <a:r>
              <a:rPr sz="1600" b="1"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 </a:t>
            </a:r>
          </a:p>
          <a:p>
            <a:pPr algn="l">
              <a:defRPr sz="2600">
                <a:solidFill>
                  <a:srgbClr val="E5E7E7"/>
                </a:solidFill>
                <a:latin typeface="Avenir Heavy"/>
                <a:ea typeface="Avenir Heavy"/>
                <a:cs typeface="Avenir Heavy"/>
                <a:sym typeface="Avenir Heavy"/>
              </a:defRPr>
            </a:pPr>
            <a:endPar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endParaRPr>
          </a:p>
          <a:p>
            <a:pPr algn="l">
              <a:defRPr sz="2600">
                <a:solidFill>
                  <a:srgbClr val="E5E7E7"/>
                </a:solidFill>
                <a:latin typeface="Avenir Heavy"/>
                <a:ea typeface="Avenir Heavy"/>
                <a:cs typeface="Avenir Heavy"/>
                <a:sym typeface="Avenir Heavy"/>
              </a:defRPr>
            </a:pP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Create </a:t>
            </a:r>
            <a:r>
              <a:rPr sz="1600" dirty="0" err="1">
                <a:solidFill>
                  <a:srgbClr val="002060"/>
                </a:solidFill>
                <a:latin typeface="Avenir Book" panose="02000503020000020003" pitchFamily="2" charset="0"/>
                <a:ea typeface="Helvetica Neue" panose="02000503000000020004" pitchFamily="2" charset="0"/>
                <a:cs typeface="Helvetica Neue" panose="02000503000000020004" pitchFamily="2" charset="0"/>
              </a:rPr>
              <a:t>ggplot</a:t>
            </a: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 object +</a:t>
            </a:r>
          </a:p>
          <a:p>
            <a:pPr algn="l">
              <a:defRPr sz="2600">
                <a:solidFill>
                  <a:srgbClr val="E5E7E7"/>
                </a:solidFill>
                <a:latin typeface="Avenir Book"/>
                <a:ea typeface="Avenir Book"/>
                <a:cs typeface="Avenir Book"/>
                <a:sym typeface="Avenir Book"/>
              </a:defRPr>
            </a:pPr>
            <a:r>
              <a:rPr sz="1600" dirty="0" err="1">
                <a:solidFill>
                  <a:srgbClr val="002060"/>
                </a:solidFill>
                <a:latin typeface="Avenir Book" panose="02000503020000020003" pitchFamily="2" charset="0"/>
                <a:ea typeface="Helvetica Neue" panose="02000503000000020004" pitchFamily="2" charset="0"/>
                <a:cs typeface="Helvetica Neue" panose="02000503000000020004" pitchFamily="2" charset="0"/>
              </a:rPr>
              <a:t>geom_text_repel</a:t>
            </a: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a:t>
            </a:r>
            <a:r>
              <a:rPr sz="1600" dirty="0" err="1">
                <a:solidFill>
                  <a:srgbClr val="002060"/>
                </a:solidFill>
                <a:latin typeface="Avenir Book" panose="02000503020000020003" pitchFamily="2" charset="0"/>
                <a:ea typeface="Helvetica Neue" panose="02000503000000020004" pitchFamily="2" charset="0"/>
                <a:cs typeface="Helvetica Neue" panose="02000503000000020004" pitchFamily="2" charset="0"/>
              </a:rPr>
              <a:t>aes</a:t>
            </a: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(label = </a:t>
            </a:r>
            <a:r>
              <a:rPr sz="1600" dirty="0" err="1">
                <a:solidFill>
                  <a:srgbClr val="002060"/>
                </a:solidFill>
                <a:latin typeface="Avenir Book" panose="02000503020000020003" pitchFamily="2" charset="0"/>
                <a:ea typeface="Helvetica Neue" panose="02000503000000020004" pitchFamily="2" charset="0"/>
                <a:cs typeface="Helvetica Neue" panose="02000503000000020004" pitchFamily="2" charset="0"/>
              </a:rPr>
              <a:t>IOname</a:t>
            </a: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 </a:t>
            </a:r>
          </a:p>
          <a:p>
            <a:pPr algn="l">
              <a:defRPr sz="2600">
                <a:solidFill>
                  <a:srgbClr val="E5E7E7"/>
                </a:solidFill>
                <a:latin typeface="Avenir Book"/>
                <a:ea typeface="Avenir Book"/>
                <a:cs typeface="Avenir Book"/>
                <a:sym typeface="Avenir Book"/>
              </a:defRPr>
            </a:pP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color = factor(region)),</a:t>
            </a:r>
          </a:p>
          <a:p>
            <a:pPr algn="l">
              <a:defRPr sz="2600">
                <a:solidFill>
                  <a:srgbClr val="E5E7E7"/>
                </a:solidFill>
                <a:latin typeface="Avenir Book"/>
                <a:ea typeface="Avenir Book"/>
                <a:cs typeface="Avenir Book"/>
                <a:sym typeface="Avenir Book"/>
              </a:defRPr>
            </a:pP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data = </a:t>
            </a:r>
            <a:r>
              <a:rPr sz="1600" dirty="0" err="1">
                <a:solidFill>
                  <a:srgbClr val="002060"/>
                </a:solidFill>
                <a:latin typeface="Avenir Book" panose="02000503020000020003" pitchFamily="2" charset="0"/>
                <a:ea typeface="Helvetica Neue" panose="02000503000000020004" pitchFamily="2" charset="0"/>
                <a:cs typeface="Helvetica Neue" panose="02000503000000020004" pitchFamily="2" charset="0"/>
              </a:rPr>
              <a:t>CCA_cumsum_top</a:t>
            </a: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a:t>
            </a:r>
          </a:p>
          <a:p>
            <a:pPr algn="l">
              <a:defRPr sz="2600">
                <a:solidFill>
                  <a:srgbClr val="E5E7E7"/>
                </a:solidFill>
                <a:latin typeface="Avenir Heavy"/>
                <a:ea typeface="Avenir Heavy"/>
                <a:cs typeface="Avenir Heavy"/>
                <a:sym typeface="Avenir Heavy"/>
              </a:defRPr>
            </a:pPr>
            <a:endPar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endParaRPr>
          </a:p>
          <a:p>
            <a:pPr algn="l">
              <a:defRPr sz="2600">
                <a:solidFill>
                  <a:srgbClr val="E5E7E7"/>
                </a:solidFill>
                <a:latin typeface="Avenir Heavy"/>
                <a:ea typeface="Avenir Heavy"/>
                <a:cs typeface="Avenir Heavy"/>
                <a:sym typeface="Avenir Heavy"/>
              </a:defRPr>
            </a:pPr>
            <a:r>
              <a:rPr sz="1600" b="1"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Animate</a:t>
            </a:r>
          </a:p>
          <a:p>
            <a:pPr algn="l">
              <a:defRPr sz="2600">
                <a:solidFill>
                  <a:srgbClr val="E5E7E7"/>
                </a:solidFill>
                <a:latin typeface="Avenir Book"/>
                <a:ea typeface="Avenir Book"/>
                <a:cs typeface="Avenir Book"/>
                <a:sym typeface="Avenir Book"/>
              </a:defRPr>
            </a:pPr>
            <a:r>
              <a:rPr sz="1600" dirty="0" err="1">
                <a:solidFill>
                  <a:srgbClr val="002060"/>
                </a:solidFill>
                <a:latin typeface="Avenir Book" panose="02000503020000020003" pitchFamily="2" charset="0"/>
                <a:ea typeface="Helvetica Neue" panose="02000503000000020004" pitchFamily="2" charset="0"/>
                <a:cs typeface="Helvetica Neue" panose="02000503000000020004" pitchFamily="2" charset="0"/>
              </a:rPr>
              <a:t>CCA_beeswarm_plot</a:t>
            </a: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 +</a:t>
            </a:r>
          </a:p>
          <a:p>
            <a:pPr algn="l">
              <a:defRPr sz="2600">
                <a:solidFill>
                  <a:srgbClr val="E5E7E7"/>
                </a:solidFill>
                <a:latin typeface="Avenir Book"/>
                <a:ea typeface="Avenir Book"/>
                <a:cs typeface="Avenir Book"/>
                <a:sym typeface="Avenir Book"/>
              </a:defRPr>
            </a:pP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  </a:t>
            </a:r>
            <a:r>
              <a:rPr sz="1600" dirty="0" err="1">
                <a:solidFill>
                  <a:srgbClr val="002060"/>
                </a:solidFill>
                <a:latin typeface="Avenir Book" panose="02000503020000020003" pitchFamily="2" charset="0"/>
                <a:ea typeface="Helvetica Neue" panose="02000503000000020004" pitchFamily="2" charset="0"/>
                <a:cs typeface="Helvetica Neue" panose="02000503000000020004" pitchFamily="2" charset="0"/>
              </a:rPr>
              <a:t>transition_time</a:t>
            </a:r>
            <a:r>
              <a:rPr sz="16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(year)</a:t>
            </a:r>
          </a:p>
          <a:p>
            <a:pPr algn="l">
              <a:defRPr sz="2600">
                <a:solidFill>
                  <a:srgbClr val="E5E7E7"/>
                </a:solidFill>
                <a:latin typeface="Avenir Heavy"/>
                <a:ea typeface="Avenir Heavy"/>
                <a:cs typeface="Avenir Heavy"/>
                <a:sym typeface="Avenir Heavy"/>
              </a:defRPr>
            </a:pPr>
            <a:endParaRPr sz="1300" dirty="0">
              <a:solidFill>
                <a:srgbClr val="002060"/>
              </a:solidFill>
            </a:endParaRPr>
          </a:p>
        </p:txBody>
      </p:sp>
      <p:pic>
        <p:nvPicPr>
          <p:cNvPr id="121" name="CCA_beeswarm_exploded.png" descr="CCA_beeswarm_exploded.png"/>
          <p:cNvPicPr>
            <a:picLocks noChangeAspect="1"/>
          </p:cNvPicPr>
          <p:nvPr/>
        </p:nvPicPr>
        <p:blipFill>
          <a:blip r:embed="rId2"/>
          <a:stretch>
            <a:fillRect/>
          </a:stretch>
        </p:blipFill>
        <p:spPr>
          <a:xfrm>
            <a:off x="4696329" y="450961"/>
            <a:ext cx="6978654" cy="5369245"/>
          </a:xfrm>
          <a:prstGeom prst="rect">
            <a:avLst/>
          </a:prstGeom>
          <a:ln w="12700">
            <a:miter lim="400000"/>
          </a:ln>
        </p:spPr>
      </p:pic>
      <p:sp>
        <p:nvSpPr>
          <p:cNvPr id="5" name="Animated graphs in R">
            <a:extLst>
              <a:ext uri="{FF2B5EF4-FFF2-40B4-BE49-F238E27FC236}">
                <a16:creationId xmlns:a16="http://schemas.microsoft.com/office/drawing/2014/main" id="{186EECB3-6AD3-6045-AB1E-9DED151A097E}"/>
              </a:ext>
            </a:extLst>
          </p:cNvPr>
          <p:cNvSpPr txBox="1">
            <a:spLocks/>
          </p:cNvSpPr>
          <p:nvPr/>
        </p:nvSpPr>
        <p:spPr>
          <a:xfrm>
            <a:off x="4696329" y="6064249"/>
            <a:ext cx="7209159" cy="793751"/>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EAECEC"/>
                </a:solidFill>
                <a:latin typeface="Avenir Book"/>
                <a:ea typeface="Avenir Book"/>
                <a:cs typeface="Avenir Book"/>
                <a:sym typeface="Avenir Book"/>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sv-SE"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Source: </a:t>
            </a:r>
            <a:r>
              <a:rPr lang="sv-SE" dirty="0" err="1">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Kural</a:t>
            </a:r>
            <a:r>
              <a:rPr lang="sv-SE"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 Dellmuth, Gustafsson (2020), A New </a:t>
            </a:r>
            <a:r>
              <a:rPr lang="sv-SE" dirty="0" err="1">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Dataset</a:t>
            </a:r>
            <a:r>
              <a:rPr lang="sv-SE"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 for the Social </a:t>
            </a:r>
            <a:r>
              <a:rPr lang="sv-SE" dirty="0" err="1">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Scientific</a:t>
            </a:r>
            <a:r>
              <a:rPr lang="sv-SE"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 </a:t>
            </a:r>
            <a:r>
              <a:rPr lang="sv-SE" dirty="0" err="1">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Study</a:t>
            </a:r>
            <a:r>
              <a:rPr lang="sv-SE"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 </a:t>
            </a:r>
            <a:r>
              <a:rPr lang="sv-SE" dirty="0" err="1">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of</a:t>
            </a:r>
            <a:r>
              <a:rPr lang="sv-SE"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 Adaptation, </a:t>
            </a:r>
            <a:r>
              <a:rPr lang="sv-SE" dirty="0" err="1">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PLoS</a:t>
            </a:r>
            <a:r>
              <a:rPr lang="sv-SE"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rPr>
              <a:t> ONE 16(9): e0257101 </a:t>
            </a:r>
          </a:p>
        </p:txBody>
      </p:sp>
    </p:spTree>
    <p:extLst>
      <p:ext uri="{BB962C8B-B14F-4D97-AF65-F5344CB8AC3E}">
        <p14:creationId xmlns:p14="http://schemas.microsoft.com/office/powerpoint/2010/main" val="2778038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64698A47-D0B6-DC4D-A428-27C76C6C1A48}"/>
              </a:ext>
            </a:extLst>
          </p:cNvPr>
          <p:cNvPicPr>
            <a:picLocks noGrp="1" noChangeAspect="1"/>
          </p:cNvPicPr>
          <p:nvPr>
            <p:ph idx="1"/>
          </p:nvPr>
        </p:nvPicPr>
        <p:blipFill rotWithShape="1">
          <a:blip r:embed="rId2"/>
          <a:srcRect t="33338" r="-1" b="10562"/>
          <a:stretch/>
        </p:blipFill>
        <p:spPr>
          <a:xfrm>
            <a:off x="20" y="1282"/>
            <a:ext cx="12191980" cy="6856718"/>
          </a:xfrm>
          <a:prstGeom prst="rect">
            <a:avLst/>
          </a:prstGeom>
        </p:spPr>
      </p:pic>
      <p:sp>
        <p:nvSpPr>
          <p:cNvPr id="6" name="textruta 5">
            <a:extLst>
              <a:ext uri="{FF2B5EF4-FFF2-40B4-BE49-F238E27FC236}">
                <a16:creationId xmlns:a16="http://schemas.microsoft.com/office/drawing/2014/main" id="{2A00EF9F-B1C5-0246-AB29-8D9DD557C763}"/>
              </a:ext>
            </a:extLst>
          </p:cNvPr>
          <p:cNvSpPr txBox="1"/>
          <p:nvPr/>
        </p:nvSpPr>
        <p:spPr>
          <a:xfrm>
            <a:off x="0" y="1427365"/>
            <a:ext cx="12190476" cy="3477875"/>
          </a:xfrm>
          <a:prstGeom prst="rect">
            <a:avLst/>
          </a:prstGeom>
          <a:noFill/>
        </p:spPr>
        <p:txBody>
          <a:bodyPr wrap="square" rtlCol="0">
            <a:spAutoFit/>
          </a:bodyPr>
          <a:lstStyle/>
          <a:p>
            <a:pPr algn="ctr"/>
            <a:r>
              <a:rPr lang="sv-SE" sz="5500" dirty="0" err="1">
                <a:solidFill>
                  <a:schemeClr val="bg1"/>
                </a:solidFill>
                <a:latin typeface="ASIMOV DISTANT" pitchFamily="2" charset="0"/>
                <a:ea typeface="ASIMOV DISTANT" pitchFamily="2" charset="0"/>
              </a:rPr>
              <a:t>Module</a:t>
            </a:r>
            <a:r>
              <a:rPr lang="sv-SE" sz="5500" dirty="0">
                <a:solidFill>
                  <a:schemeClr val="bg1"/>
                </a:solidFill>
                <a:latin typeface="ASIMOV DISTANT" pitchFamily="2" charset="0"/>
                <a:ea typeface="ASIMOV DISTANT" pitchFamily="2" charset="0"/>
              </a:rPr>
              <a:t> 2: </a:t>
            </a:r>
          </a:p>
          <a:p>
            <a:pPr algn="ctr"/>
            <a:r>
              <a:rPr lang="sv-SE" sz="5500" dirty="0" err="1">
                <a:solidFill>
                  <a:schemeClr val="bg1"/>
                </a:solidFill>
                <a:latin typeface="ASIMOV DISTANT" pitchFamily="2" charset="0"/>
                <a:ea typeface="ASIMOV DISTANT" pitchFamily="2" charset="0"/>
              </a:rPr>
              <a:t>Mapping</a:t>
            </a:r>
            <a:r>
              <a:rPr lang="sv-SE" sz="5500" dirty="0">
                <a:solidFill>
                  <a:schemeClr val="bg1"/>
                </a:solidFill>
                <a:latin typeface="ASIMOV DISTANT" pitchFamily="2" charset="0"/>
                <a:ea typeface="ASIMOV DISTANT" pitchFamily="2" charset="0"/>
              </a:rPr>
              <a:t> and </a:t>
            </a:r>
            <a:r>
              <a:rPr lang="sv-SE" sz="5500" dirty="0" err="1">
                <a:solidFill>
                  <a:schemeClr val="bg1"/>
                </a:solidFill>
                <a:latin typeface="ASIMOV DISTANT" pitchFamily="2" charset="0"/>
                <a:ea typeface="ASIMOV DISTANT" pitchFamily="2" charset="0"/>
              </a:rPr>
              <a:t>explaining</a:t>
            </a:r>
            <a:r>
              <a:rPr lang="sv-SE" sz="5500" dirty="0">
                <a:solidFill>
                  <a:schemeClr val="bg1"/>
                </a:solidFill>
                <a:latin typeface="ASIMOV DISTANT" pitchFamily="2" charset="0"/>
                <a:ea typeface="ASIMOV DISTANT" pitchFamily="2" charset="0"/>
              </a:rPr>
              <a:t> </a:t>
            </a:r>
            <a:r>
              <a:rPr lang="sv-SE" sz="5500" dirty="0" err="1">
                <a:solidFill>
                  <a:schemeClr val="bg1"/>
                </a:solidFill>
                <a:latin typeface="ASIMOV DISTANT" pitchFamily="2" charset="0"/>
                <a:ea typeface="ASIMOV DISTANT" pitchFamily="2" charset="0"/>
              </a:rPr>
              <a:t>justice</a:t>
            </a:r>
            <a:r>
              <a:rPr lang="sv-SE" sz="5500" dirty="0">
                <a:solidFill>
                  <a:schemeClr val="bg1"/>
                </a:solidFill>
                <a:latin typeface="ASIMOV DISTANT" pitchFamily="2" charset="0"/>
                <a:ea typeface="ASIMOV DISTANT" pitchFamily="2" charset="0"/>
              </a:rPr>
              <a:t> and </a:t>
            </a:r>
            <a:r>
              <a:rPr lang="sv-SE" sz="5500" dirty="0" err="1">
                <a:solidFill>
                  <a:schemeClr val="bg1"/>
                </a:solidFill>
                <a:latin typeface="ASIMOV DISTANT" pitchFamily="2" charset="0"/>
                <a:ea typeface="ASIMOV DISTANT" pitchFamily="2" charset="0"/>
              </a:rPr>
              <a:t>legitimacy</a:t>
            </a:r>
            <a:r>
              <a:rPr lang="sv-SE" sz="5500" dirty="0">
                <a:solidFill>
                  <a:schemeClr val="bg1"/>
                </a:solidFill>
                <a:latin typeface="ASIMOV DISTANT" pitchFamily="2" charset="0"/>
                <a:ea typeface="ASIMOV DISTANT" pitchFamily="2" charset="0"/>
              </a:rPr>
              <a:t> in global adaptation </a:t>
            </a:r>
            <a:r>
              <a:rPr lang="sv-SE" sz="5500" dirty="0" err="1">
                <a:solidFill>
                  <a:schemeClr val="bg1"/>
                </a:solidFill>
                <a:latin typeface="ASIMOV DISTANT" pitchFamily="2" charset="0"/>
                <a:ea typeface="ASIMOV DISTANT" pitchFamily="2" charset="0"/>
              </a:rPr>
              <a:t>governance</a:t>
            </a:r>
            <a:r>
              <a:rPr lang="sv-SE" sz="5500" dirty="0">
                <a:solidFill>
                  <a:schemeClr val="bg1"/>
                </a:solidFill>
                <a:latin typeface="ASIMOV DISTANT" pitchFamily="2" charset="0"/>
                <a:ea typeface="ASIMOV DISTANT" pitchFamily="2" charset="0"/>
              </a:rPr>
              <a:t> </a:t>
            </a:r>
            <a:endParaRPr lang="sv-SE" sz="3200" dirty="0">
              <a:solidFill>
                <a:schemeClr val="bg1"/>
              </a:solidFill>
              <a:latin typeface="ASIMOV DISTANT" pitchFamily="2" charset="0"/>
              <a:ea typeface="ASIMOV DISTANT" pitchFamily="2" charset="0"/>
            </a:endParaRPr>
          </a:p>
        </p:txBody>
      </p:sp>
    </p:spTree>
    <p:extLst>
      <p:ext uri="{BB962C8B-B14F-4D97-AF65-F5344CB8AC3E}">
        <p14:creationId xmlns:p14="http://schemas.microsoft.com/office/powerpoint/2010/main" val="3832800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0" y="0"/>
            <a:ext cx="12192000" cy="1152229"/>
          </a:xfrm>
          <a:prstGeom prst="rect">
            <a:avLst/>
          </a:prstGeom>
          <a:solidFill>
            <a:schemeClr val="tx1">
              <a:lumMod val="90000"/>
              <a:lumOff val="10000"/>
            </a:schemeClr>
          </a:solidFill>
          <a:ln>
            <a:solidFill>
              <a:schemeClr val="tx1">
                <a:lumMod val="10000"/>
                <a:lumOff val="90000"/>
              </a:schemeClr>
            </a:solidFill>
          </a:ln>
        </p:spPr>
        <p:txBody>
          <a:bodyPr spcFirstLastPara="1" vert="horz" wrap="square" lIns="121900" tIns="60933" rIns="121900" bIns="60933" rtlCol="0" anchor="ctr" anchorCtr="0">
            <a:noAutofit/>
          </a:bodyPr>
          <a:lstStyle/>
          <a:p>
            <a:pPr algn="ctr">
              <a:spcBef>
                <a:spcPts val="0"/>
              </a:spcBef>
            </a:pPr>
            <a:r>
              <a:rPr lang="en-GB" sz="2800" dirty="0">
                <a:ln w="6600">
                  <a:solidFill>
                    <a:srgbClr val="0070C0"/>
                  </a:solidFill>
                  <a:prstDash val="solid"/>
                </a:ln>
                <a:solidFill>
                  <a:srgbClr val="FFFFFF"/>
                </a:solidFill>
                <a:effectLst>
                  <a:outerShdw blurRad="50800" dist="38100" dir="2700000" algn="tl" rotWithShape="0">
                    <a:prstClr val="black">
                      <a:alpha val="40000"/>
                    </a:prstClr>
                  </a:outerShdw>
                </a:effectLst>
              </a:rPr>
              <a:t>Perceptions of Justice and Legitimacy in the UNFCCC among non-state actors (NSA)</a:t>
            </a:r>
          </a:p>
        </p:txBody>
      </p:sp>
      <p:sp>
        <p:nvSpPr>
          <p:cNvPr id="65" name="Google Shape;65;p10"/>
          <p:cNvSpPr txBox="1">
            <a:spLocks noGrp="1"/>
          </p:cNvSpPr>
          <p:nvPr>
            <p:ph type="body" idx="1"/>
          </p:nvPr>
        </p:nvSpPr>
        <p:spPr>
          <a:xfrm>
            <a:off x="408797" y="6202209"/>
            <a:ext cx="9530736" cy="545896"/>
          </a:xfrm>
          <a:prstGeom prst="rect">
            <a:avLst/>
          </a:prstGeom>
        </p:spPr>
        <p:txBody>
          <a:bodyPr spcFirstLastPara="1" vert="horz" wrap="square" lIns="121900" tIns="60933" rIns="121900" bIns="60933" rtlCol="0" anchor="t" anchorCtr="0">
            <a:noAutofit/>
          </a:bodyPr>
          <a:lstStyle/>
          <a:p>
            <a:pPr marL="0" indent="0">
              <a:lnSpc>
                <a:spcPct val="100000"/>
              </a:lnSpc>
              <a:spcBef>
                <a:spcPts val="480"/>
              </a:spcBef>
              <a:buNone/>
            </a:pPr>
            <a:r>
              <a:rPr lang="sv-SE" sz="1500" dirty="0" err="1">
                <a:solidFill>
                  <a:schemeClr val="tx2">
                    <a:lumMod val="50000"/>
                  </a:schemeClr>
                </a:solidFill>
                <a:effectLst>
                  <a:outerShdw blurRad="38100" dist="38100" dir="2700000" algn="tl">
                    <a:srgbClr val="000000">
                      <a:alpha val="43137"/>
                    </a:srgbClr>
                  </a:outerShdw>
                </a:effectLst>
              </a:rPr>
              <a:t>Article</a:t>
            </a:r>
            <a:r>
              <a:rPr lang="sv-SE" sz="1500" dirty="0">
                <a:solidFill>
                  <a:schemeClr val="tx2">
                    <a:lumMod val="50000"/>
                  </a:schemeClr>
                </a:solidFill>
                <a:effectLst>
                  <a:outerShdw blurRad="38100" dist="38100" dir="2700000" algn="tl">
                    <a:srgbClr val="000000">
                      <a:alpha val="43137"/>
                    </a:srgbClr>
                  </a:outerShdw>
                </a:effectLst>
              </a:rPr>
              <a:t> authors: Suanne Segovia, Lisa Dellmuth and Maria-Therese Gustafsson</a:t>
            </a:r>
            <a:endParaRPr sz="1500" dirty="0">
              <a:solidFill>
                <a:schemeClr val="tx2">
                  <a:lumMod val="50000"/>
                </a:schemeClr>
              </a:solidFill>
              <a:effectLst>
                <a:outerShdw blurRad="38100" dist="38100" dir="2700000" algn="tl">
                  <a:srgbClr val="000000">
                    <a:alpha val="43137"/>
                  </a:srgbClr>
                </a:outerShdw>
              </a:effectLst>
            </a:endParaRPr>
          </a:p>
        </p:txBody>
      </p:sp>
      <p:pic>
        <p:nvPicPr>
          <p:cNvPr id="5" name="Picture 4" descr="Logo, company name&#10;&#10;Description automatically generated">
            <a:extLst>
              <a:ext uri="{FF2B5EF4-FFF2-40B4-BE49-F238E27FC236}">
                <a16:creationId xmlns:a16="http://schemas.microsoft.com/office/drawing/2014/main" id="{E79816CB-E60C-4E28-B756-1C797A1BBACA}"/>
              </a:ext>
            </a:extLst>
          </p:cNvPr>
          <p:cNvPicPr>
            <a:picLocks noChangeAspect="1"/>
          </p:cNvPicPr>
          <p:nvPr/>
        </p:nvPicPr>
        <p:blipFill rotWithShape="1">
          <a:blip r:embed="rId3"/>
          <a:srcRect l="14588" t="5926" r="32796" b="28124"/>
          <a:stretch/>
        </p:blipFill>
        <p:spPr>
          <a:xfrm>
            <a:off x="5534637" y="3804973"/>
            <a:ext cx="2529521" cy="2189935"/>
          </a:xfrm>
          <a:prstGeom prst="rect">
            <a:avLst/>
          </a:prstGeom>
        </p:spPr>
      </p:pic>
      <p:sp>
        <p:nvSpPr>
          <p:cNvPr id="6" name="Rectangle 5">
            <a:extLst>
              <a:ext uri="{FF2B5EF4-FFF2-40B4-BE49-F238E27FC236}">
                <a16:creationId xmlns:a16="http://schemas.microsoft.com/office/drawing/2014/main" id="{27A1382F-E6A6-489E-85AE-14444B11F3E2}"/>
              </a:ext>
            </a:extLst>
          </p:cNvPr>
          <p:cNvSpPr/>
          <p:nvPr/>
        </p:nvSpPr>
        <p:spPr>
          <a:xfrm>
            <a:off x="3401938" y="1747559"/>
            <a:ext cx="4262524" cy="1576042"/>
          </a:xfrm>
          <a:prstGeom prst="rect">
            <a:avLst/>
          </a:prstGeom>
          <a:solidFill>
            <a:srgbClr val="004489"/>
          </a:solidFill>
          <a:ln>
            <a:noFill/>
          </a:ln>
          <a:effectLst>
            <a:softEdge rad="25400"/>
          </a:effectLst>
        </p:spPr>
        <p:style>
          <a:lnRef idx="2">
            <a:schemeClr val="dk1">
              <a:shade val="50000"/>
            </a:schemeClr>
          </a:lnRef>
          <a:fillRef idx="1">
            <a:schemeClr val="dk1"/>
          </a:fillRef>
          <a:effectRef idx="0">
            <a:schemeClr val="dk1"/>
          </a:effectRef>
          <a:fontRef idx="minor">
            <a:schemeClr val="lt1"/>
          </a:fontRef>
        </p:style>
        <p:txBody>
          <a:bodyPr wrap="square" lIns="144000" tIns="144000" rIns="144000" bIns="96000" rtlCol="0" anchor="t" anchorCtr="0">
            <a:spAutoFit/>
          </a:bodyPr>
          <a:lstStyle/>
          <a:p>
            <a:pPr fontAlgn="base">
              <a:spcAft>
                <a:spcPts val="400"/>
              </a:spcAft>
            </a:pPr>
            <a:r>
              <a:rPr lang="en-GB" sz="1600" b="1" i="1" dirty="0">
                <a:solidFill>
                  <a:schemeClr val="bg2">
                    <a:lumMod val="10000"/>
                    <a:lumOff val="90000"/>
                  </a:schemeClr>
                </a:solidFill>
                <a:latin typeface="Calibri" panose="020F0502020204030204" pitchFamily="34" charset="0"/>
              </a:rPr>
              <a:t>Gaps </a:t>
            </a:r>
          </a:p>
          <a:p>
            <a:pPr marL="122764" indent="-122764" fontAlgn="base">
              <a:spcAft>
                <a:spcPts val="400"/>
              </a:spcAft>
              <a:buClr>
                <a:schemeClr val="bg1"/>
              </a:buClr>
              <a:buFont typeface="Arial" panose="020B0604020202020204" pitchFamily="34" charset="0"/>
              <a:buChar char="•"/>
            </a:pPr>
            <a:r>
              <a:rPr lang="en-GB" sz="1600" i="1" dirty="0">
                <a:solidFill>
                  <a:schemeClr val="bg1"/>
                </a:solidFill>
                <a:latin typeface="Calibri" panose="020F0502020204030204" pitchFamily="34" charset="0"/>
              </a:rPr>
              <a:t>Theoretical</a:t>
            </a:r>
            <a:r>
              <a:rPr lang="en-GB" sz="1600" dirty="0">
                <a:solidFill>
                  <a:schemeClr val="bg1"/>
                </a:solidFill>
                <a:latin typeface="Calibri" panose="020F0502020204030204" pitchFamily="34" charset="0"/>
              </a:rPr>
              <a:t>: Legitimacy literature has not focused on environmental justice sources.  </a:t>
            </a:r>
            <a:endParaRPr lang="en-GB" sz="1600" dirty="0">
              <a:solidFill>
                <a:schemeClr val="bg1"/>
              </a:solidFill>
              <a:latin typeface="Segoe UI" panose="020B0502040204020203" pitchFamily="34" charset="0"/>
            </a:endParaRPr>
          </a:p>
          <a:p>
            <a:pPr marL="122764" indent="-122764" fontAlgn="base">
              <a:spcAft>
                <a:spcPts val="400"/>
              </a:spcAft>
              <a:buClr>
                <a:schemeClr val="bg1"/>
              </a:buClr>
              <a:buFont typeface="Arial" panose="020B0604020202020204" pitchFamily="34" charset="0"/>
              <a:buChar char="•"/>
            </a:pPr>
            <a:r>
              <a:rPr lang="en-GB" sz="1600" i="1" dirty="0">
                <a:solidFill>
                  <a:schemeClr val="bg1"/>
                </a:solidFill>
                <a:latin typeface="Calibri" panose="020F0502020204030204" pitchFamily="34" charset="0"/>
              </a:rPr>
              <a:t>Empirical</a:t>
            </a:r>
            <a:r>
              <a:rPr lang="en-GB" sz="1600" dirty="0">
                <a:solidFill>
                  <a:schemeClr val="bg1"/>
                </a:solidFill>
                <a:latin typeface="Calibri" panose="020F0502020204030204" pitchFamily="34" charset="0"/>
              </a:rPr>
              <a:t>: Lack of evidence on NSA justice and legitimacy perceptions, differences therein. </a:t>
            </a:r>
            <a:endParaRPr lang="en-GB" sz="1600" dirty="0">
              <a:solidFill>
                <a:schemeClr val="bg1"/>
              </a:solidFill>
              <a:latin typeface="Segoe UI" panose="020B0502040204020203" pitchFamily="34" charset="0"/>
            </a:endParaRPr>
          </a:p>
        </p:txBody>
      </p:sp>
      <p:sp>
        <p:nvSpPr>
          <p:cNvPr id="12" name="Rectangle 11">
            <a:extLst>
              <a:ext uri="{FF2B5EF4-FFF2-40B4-BE49-F238E27FC236}">
                <a16:creationId xmlns:a16="http://schemas.microsoft.com/office/drawing/2014/main" id="{568AF970-CA19-40B4-8289-778F2173F94A}"/>
              </a:ext>
            </a:extLst>
          </p:cNvPr>
          <p:cNvSpPr/>
          <p:nvPr/>
        </p:nvSpPr>
        <p:spPr>
          <a:xfrm>
            <a:off x="408798" y="3252220"/>
            <a:ext cx="2700028" cy="1473450"/>
          </a:xfrm>
          <a:prstGeom prst="rect">
            <a:avLst/>
          </a:prstGeom>
          <a:solidFill>
            <a:srgbClr val="004489"/>
          </a:solidFill>
          <a:ln>
            <a:noFill/>
          </a:ln>
          <a:effectLst>
            <a:softEdge rad="25400"/>
          </a:effectLst>
        </p:spPr>
        <p:style>
          <a:lnRef idx="2">
            <a:schemeClr val="dk1">
              <a:shade val="50000"/>
            </a:schemeClr>
          </a:lnRef>
          <a:fillRef idx="1">
            <a:schemeClr val="dk1"/>
          </a:fillRef>
          <a:effectRef idx="0">
            <a:schemeClr val="dk1"/>
          </a:effectRef>
          <a:fontRef idx="minor">
            <a:schemeClr val="lt1"/>
          </a:fontRef>
        </p:style>
        <p:txBody>
          <a:bodyPr wrap="square" lIns="144000" tIns="144000" rIns="144000" bIns="96000" rtlCol="0" anchor="t" anchorCtr="0">
            <a:spAutoFit/>
          </a:bodyPr>
          <a:lstStyle/>
          <a:p>
            <a:r>
              <a:rPr lang="en-GB" sz="1600" b="1" i="1" dirty="0">
                <a:solidFill>
                  <a:schemeClr val="bg2">
                    <a:lumMod val="10000"/>
                    <a:lumOff val="90000"/>
                  </a:schemeClr>
                </a:solidFill>
                <a:latin typeface="Calibri" panose="020F0502020204030204" pitchFamily="34" charset="0"/>
              </a:rPr>
              <a:t>Contribution to IR</a:t>
            </a:r>
            <a:endParaRPr lang="en-GB" sz="1600" b="1" dirty="0">
              <a:solidFill>
                <a:schemeClr val="bg1"/>
              </a:solidFill>
              <a:latin typeface="Segoe UI" panose="020B0502040204020203" pitchFamily="34" charset="0"/>
            </a:endParaRPr>
          </a:p>
          <a:p>
            <a:pPr marL="228594" indent="-228594" fontAlgn="base">
              <a:buClr>
                <a:schemeClr val="bg1"/>
              </a:buClr>
              <a:buFont typeface="Arial" panose="020B0604020202020204" pitchFamily="34" charset="0"/>
              <a:buChar char="•"/>
            </a:pPr>
            <a:r>
              <a:rPr lang="en-GB" sz="1600" dirty="0">
                <a:solidFill>
                  <a:schemeClr val="bg1"/>
                </a:solidFill>
                <a:latin typeface="Calibri" panose="020F0502020204030204" pitchFamily="34" charset="0"/>
              </a:rPr>
              <a:t>Legitimacy research</a:t>
            </a:r>
          </a:p>
          <a:p>
            <a:pPr marL="228594" indent="-228594" fontAlgn="base">
              <a:buClr>
                <a:schemeClr val="bg1"/>
              </a:buClr>
              <a:buFont typeface="Arial" panose="020B0604020202020204" pitchFamily="34" charset="0"/>
              <a:buChar char="•"/>
            </a:pPr>
            <a:r>
              <a:rPr lang="en-GB" sz="1600" dirty="0">
                <a:solidFill>
                  <a:schemeClr val="bg1"/>
                </a:solidFill>
                <a:latin typeface="Calibri" panose="020F0502020204030204" pitchFamily="34" charset="0"/>
              </a:rPr>
              <a:t>NSA research </a:t>
            </a:r>
          </a:p>
          <a:p>
            <a:pPr marL="228594" indent="-228594" fontAlgn="base">
              <a:buClr>
                <a:schemeClr val="bg1"/>
              </a:buClr>
              <a:buFont typeface="Arial" panose="020B0604020202020204" pitchFamily="34" charset="0"/>
              <a:buChar char="•"/>
            </a:pPr>
            <a:r>
              <a:rPr lang="en-GB" sz="1600" dirty="0">
                <a:solidFill>
                  <a:schemeClr val="bg1"/>
                </a:solidFill>
                <a:latin typeface="Calibri" panose="020F0502020204030204" pitchFamily="34" charset="0"/>
              </a:rPr>
              <a:t>Adaptation governance research</a:t>
            </a:r>
          </a:p>
        </p:txBody>
      </p:sp>
      <p:sp>
        <p:nvSpPr>
          <p:cNvPr id="13" name="Rectangle 12">
            <a:extLst>
              <a:ext uri="{FF2B5EF4-FFF2-40B4-BE49-F238E27FC236}">
                <a16:creationId xmlns:a16="http://schemas.microsoft.com/office/drawing/2014/main" id="{BA71EB99-9071-42E3-850B-A43F0660D317}"/>
              </a:ext>
            </a:extLst>
          </p:cNvPr>
          <p:cNvSpPr/>
          <p:nvPr/>
        </p:nvSpPr>
        <p:spPr>
          <a:xfrm>
            <a:off x="408798" y="1641828"/>
            <a:ext cx="2700028" cy="1227229"/>
          </a:xfrm>
          <a:prstGeom prst="rect">
            <a:avLst/>
          </a:prstGeom>
          <a:solidFill>
            <a:srgbClr val="004489"/>
          </a:solidFill>
          <a:ln>
            <a:noFill/>
          </a:ln>
          <a:effectLst>
            <a:softEdge rad="25400"/>
          </a:effectLst>
        </p:spPr>
        <p:style>
          <a:lnRef idx="2">
            <a:schemeClr val="dk1">
              <a:shade val="50000"/>
            </a:schemeClr>
          </a:lnRef>
          <a:fillRef idx="1">
            <a:schemeClr val="dk1"/>
          </a:fillRef>
          <a:effectRef idx="0">
            <a:schemeClr val="dk1"/>
          </a:effectRef>
          <a:fontRef idx="minor">
            <a:schemeClr val="lt1"/>
          </a:fontRef>
        </p:style>
        <p:txBody>
          <a:bodyPr wrap="square" lIns="144000" tIns="144000" rIns="144000" bIns="96000" rtlCol="0" anchor="t" anchorCtr="0">
            <a:spAutoFit/>
          </a:bodyPr>
          <a:lstStyle/>
          <a:p>
            <a:pPr rtl="0" fontAlgn="base"/>
            <a:r>
              <a:rPr lang="en-GB" sz="1600" b="1" i="1" dirty="0">
                <a:solidFill>
                  <a:schemeClr val="bg2">
                    <a:lumMod val="10000"/>
                    <a:lumOff val="90000"/>
                  </a:schemeClr>
                </a:solidFill>
                <a:latin typeface="Calibri" panose="020F0502020204030204" pitchFamily="34" charset="0"/>
              </a:rPr>
              <a:t>Research question</a:t>
            </a:r>
          </a:p>
          <a:p>
            <a:pPr rtl="0" fontAlgn="base"/>
            <a:r>
              <a:rPr lang="en-GB" sz="1600" b="1" dirty="0">
                <a:solidFill>
                  <a:schemeClr val="bg1"/>
                </a:solidFill>
                <a:latin typeface="Calibri" panose="020F0502020204030204" pitchFamily="34" charset="0"/>
              </a:rPr>
              <a:t>What are the sources of NSA legitimacy beliefs toward the UNFCCC? </a:t>
            </a:r>
            <a:endParaRPr lang="en-GB" sz="1600" b="1" dirty="0">
              <a:solidFill>
                <a:schemeClr val="bg1"/>
              </a:solidFill>
              <a:latin typeface="Segoe UI" panose="020B0502040204020203" pitchFamily="34" charset="0"/>
            </a:endParaRPr>
          </a:p>
        </p:txBody>
      </p:sp>
      <p:sp>
        <p:nvSpPr>
          <p:cNvPr id="14" name="Rectangle 13">
            <a:extLst>
              <a:ext uri="{FF2B5EF4-FFF2-40B4-BE49-F238E27FC236}">
                <a16:creationId xmlns:a16="http://schemas.microsoft.com/office/drawing/2014/main" id="{ECA66893-5536-4569-826E-978E3AD52583}"/>
              </a:ext>
            </a:extLst>
          </p:cNvPr>
          <p:cNvSpPr/>
          <p:nvPr/>
        </p:nvSpPr>
        <p:spPr>
          <a:xfrm>
            <a:off x="7957575" y="1403876"/>
            <a:ext cx="3960436" cy="2263410"/>
          </a:xfrm>
          <a:prstGeom prst="rect">
            <a:avLst/>
          </a:prstGeom>
          <a:solidFill>
            <a:srgbClr val="004489"/>
          </a:solidFill>
          <a:ln>
            <a:noFill/>
          </a:ln>
          <a:effectLst>
            <a:softEdge rad="25400"/>
          </a:effectLst>
        </p:spPr>
        <p:style>
          <a:lnRef idx="2">
            <a:schemeClr val="dk1">
              <a:shade val="50000"/>
            </a:schemeClr>
          </a:lnRef>
          <a:fillRef idx="1">
            <a:schemeClr val="dk1"/>
          </a:fillRef>
          <a:effectRef idx="0">
            <a:schemeClr val="dk1"/>
          </a:effectRef>
          <a:fontRef idx="minor">
            <a:schemeClr val="lt1"/>
          </a:fontRef>
        </p:style>
        <p:txBody>
          <a:bodyPr wrap="square" lIns="144000" tIns="144000" rIns="144000" bIns="96000" rtlCol="0" anchor="t" anchorCtr="0">
            <a:spAutoFit/>
          </a:bodyPr>
          <a:lstStyle/>
          <a:p>
            <a:r>
              <a:rPr lang="en-GB" sz="1600" b="1" i="1" dirty="0">
                <a:solidFill>
                  <a:schemeClr val="bg2">
                    <a:lumMod val="10000"/>
                    <a:lumOff val="90000"/>
                  </a:schemeClr>
                </a:solidFill>
                <a:latin typeface="Calibri" panose="020F0502020204030204" pitchFamily="34" charset="0"/>
              </a:rPr>
              <a:t>Hypotheses</a:t>
            </a:r>
            <a:r>
              <a:rPr lang="en-GB" sz="1600" b="1" dirty="0">
                <a:solidFill>
                  <a:schemeClr val="bg1"/>
                </a:solidFill>
                <a:latin typeface="Calibri" panose="020F0502020204030204" pitchFamily="34" charset="0"/>
              </a:rPr>
              <a:t> </a:t>
            </a:r>
            <a:endParaRPr lang="en-GB" sz="1600" b="1" dirty="0">
              <a:solidFill>
                <a:schemeClr val="bg1"/>
              </a:solidFill>
              <a:latin typeface="Segoe UI" panose="020B0502040204020203" pitchFamily="34" charset="0"/>
            </a:endParaRPr>
          </a:p>
          <a:p>
            <a:pPr marL="122764" indent="-122764" fontAlgn="base">
              <a:spcAft>
                <a:spcPts val="400"/>
              </a:spcAft>
              <a:buClr>
                <a:schemeClr val="bg1">
                  <a:lumMod val="95000"/>
                </a:schemeClr>
              </a:buClr>
              <a:buFont typeface="Arial" panose="020B0604020202020204" pitchFamily="34" charset="0"/>
              <a:buChar char="•"/>
            </a:pPr>
            <a:r>
              <a:rPr lang="en-GB" sz="1600" dirty="0">
                <a:solidFill>
                  <a:schemeClr val="bg1"/>
                </a:solidFill>
                <a:latin typeface="Calibri" panose="020F0502020204030204" pitchFamily="34" charset="0"/>
              </a:rPr>
              <a:t>Legitimacy beliefs toward the UNFCCC are stronger among NSAs believing in the UNFCCC’s environmental justice.</a:t>
            </a:r>
          </a:p>
          <a:p>
            <a:pPr marL="122764" indent="-122764" fontAlgn="base">
              <a:spcAft>
                <a:spcPts val="400"/>
              </a:spcAft>
              <a:buClr>
                <a:schemeClr val="bg1">
                  <a:lumMod val="95000"/>
                </a:schemeClr>
              </a:buClr>
              <a:buFont typeface="Arial" panose="020B0604020202020204" pitchFamily="34" charset="0"/>
              <a:buChar char="•"/>
            </a:pPr>
            <a:r>
              <a:rPr lang="en-GB" sz="1600" dirty="0">
                <a:solidFill>
                  <a:schemeClr val="bg1"/>
                </a:solidFill>
                <a:latin typeface="Calibri" panose="020F0502020204030204" pitchFamily="34" charset="0"/>
              </a:rPr>
              <a:t>Legitimacy beliefs toward the UNFCCC are stronger among NSAs believing in democracy and effectiveness in the UNFCCC </a:t>
            </a:r>
          </a:p>
        </p:txBody>
      </p:sp>
      <p:sp>
        <p:nvSpPr>
          <p:cNvPr id="19" name="Rectangle 18">
            <a:extLst>
              <a:ext uri="{FF2B5EF4-FFF2-40B4-BE49-F238E27FC236}">
                <a16:creationId xmlns:a16="http://schemas.microsoft.com/office/drawing/2014/main" id="{87AD17ED-69DF-4BB5-B472-72D4E8708C43}"/>
              </a:ext>
            </a:extLst>
          </p:cNvPr>
          <p:cNvSpPr/>
          <p:nvPr/>
        </p:nvSpPr>
        <p:spPr>
          <a:xfrm>
            <a:off x="7957574" y="3918932"/>
            <a:ext cx="3960436" cy="981008"/>
          </a:xfrm>
          <a:prstGeom prst="rect">
            <a:avLst/>
          </a:prstGeom>
          <a:solidFill>
            <a:srgbClr val="004489"/>
          </a:solidFill>
          <a:ln>
            <a:noFill/>
          </a:ln>
          <a:effectLst>
            <a:softEdge rad="25400"/>
          </a:effectLst>
        </p:spPr>
        <p:style>
          <a:lnRef idx="2">
            <a:schemeClr val="dk1">
              <a:shade val="50000"/>
            </a:schemeClr>
          </a:lnRef>
          <a:fillRef idx="1">
            <a:schemeClr val="dk1"/>
          </a:fillRef>
          <a:effectRef idx="0">
            <a:schemeClr val="dk1"/>
          </a:effectRef>
          <a:fontRef idx="minor">
            <a:schemeClr val="lt1"/>
          </a:fontRef>
        </p:style>
        <p:txBody>
          <a:bodyPr wrap="square" lIns="144000" tIns="144000" rIns="144000" bIns="96000" rtlCol="0" anchor="t" anchorCtr="0">
            <a:spAutoFit/>
          </a:bodyPr>
          <a:lstStyle/>
          <a:p>
            <a:pPr rtl="0" fontAlgn="base"/>
            <a:r>
              <a:rPr lang="en-GB" sz="1600" b="1" i="1" dirty="0">
                <a:solidFill>
                  <a:schemeClr val="bg2">
                    <a:lumMod val="10000"/>
                    <a:lumOff val="90000"/>
                  </a:schemeClr>
                </a:solidFill>
                <a:latin typeface="Calibri" panose="020F0502020204030204" pitchFamily="34" charset="0"/>
              </a:rPr>
              <a:t>Methods</a:t>
            </a:r>
          </a:p>
          <a:p>
            <a:pPr rtl="0" fontAlgn="base"/>
            <a:r>
              <a:rPr lang="en-GB" sz="1600" dirty="0">
                <a:solidFill>
                  <a:schemeClr val="bg1"/>
                </a:solidFill>
                <a:latin typeface="Calibri" panose="020F0502020204030204" pitchFamily="34" charset="0"/>
              </a:rPr>
              <a:t>Large-</a:t>
            </a:r>
            <a:r>
              <a:rPr lang="en-GB" sz="1600" i="1" dirty="0">
                <a:solidFill>
                  <a:schemeClr val="bg1"/>
                </a:solidFill>
                <a:latin typeface="Calibri" panose="020F0502020204030204" pitchFamily="34" charset="0"/>
              </a:rPr>
              <a:t>n</a:t>
            </a:r>
            <a:r>
              <a:rPr lang="en-GB" sz="1600" dirty="0">
                <a:solidFill>
                  <a:schemeClr val="bg1"/>
                </a:solidFill>
                <a:latin typeface="Calibri" panose="020F0502020204030204" pitchFamily="34" charset="0"/>
              </a:rPr>
              <a:t> survey </a:t>
            </a:r>
            <a:r>
              <a:rPr lang="en-GB" sz="1600" dirty="0">
                <a:solidFill>
                  <a:schemeClr val="bg1"/>
                </a:solidFill>
                <a:latin typeface="Calibri" panose="020F0502020204030204" pitchFamily="34" charset="0"/>
                <a:sym typeface="Wingdings" panose="05000000000000000000" pitchFamily="2" charset="2"/>
              </a:rPr>
              <a:t></a:t>
            </a:r>
            <a:r>
              <a:rPr lang="en-GB" sz="1600" dirty="0">
                <a:solidFill>
                  <a:schemeClr val="bg1"/>
                </a:solidFill>
                <a:latin typeface="Calibri" panose="020F0502020204030204" pitchFamily="34" charset="0"/>
              </a:rPr>
              <a:t> nine types of NSAs in the UNFCCC</a:t>
            </a:r>
            <a:endParaRPr lang="en-GB" sz="1600" dirty="0">
              <a:solidFill>
                <a:schemeClr val="bg1"/>
              </a:solidFill>
              <a:latin typeface="Segoe UI" panose="020B0502040204020203" pitchFamily="34" charset="0"/>
            </a:endParaRPr>
          </a:p>
        </p:txBody>
      </p:sp>
      <p:pic>
        <p:nvPicPr>
          <p:cNvPr id="15" name="Picture 14" descr="Text&#10;&#10;Description automatically generated with medium confidence">
            <a:extLst>
              <a:ext uri="{FF2B5EF4-FFF2-40B4-BE49-F238E27FC236}">
                <a16:creationId xmlns:a16="http://schemas.microsoft.com/office/drawing/2014/main" id="{5CBFEED3-5760-4377-9EA3-A78429D323B0}"/>
              </a:ext>
            </a:extLst>
          </p:cNvPr>
          <p:cNvPicPr>
            <a:picLocks noChangeAspect="1"/>
          </p:cNvPicPr>
          <p:nvPr/>
        </p:nvPicPr>
        <p:blipFill rotWithShape="1">
          <a:blip r:embed="rId4"/>
          <a:srcRect l="11147" t="3633" r="35233" b="39210"/>
          <a:stretch/>
        </p:blipFill>
        <p:spPr>
          <a:xfrm>
            <a:off x="3401937" y="4059939"/>
            <a:ext cx="2101411" cy="168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933784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5AFF20A0-FB8E-9040-8FC4-354D15F8B07B}"/>
              </a:ext>
            </a:extLst>
          </p:cNvPr>
          <p:cNvSpPr txBox="1">
            <a:spLocks/>
          </p:cNvSpPr>
          <p:nvPr/>
        </p:nvSpPr>
        <p:spPr>
          <a:xfrm>
            <a:off x="295479" y="193812"/>
            <a:ext cx="8282885" cy="142560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a:lstStyle>
          <a:p>
            <a:r>
              <a:rPr lang="sv-SE" sz="2200" dirty="0">
                <a:solidFill>
                  <a:srgbClr val="002060"/>
                </a:solidFill>
              </a:rPr>
              <a:t>Lisa Dellmuth and Jonas Tallberg, </a:t>
            </a:r>
            <a:r>
              <a:rPr lang="sv-SE" sz="2200" i="1" dirty="0">
                <a:solidFill>
                  <a:srgbClr val="002060"/>
                </a:solidFill>
              </a:rPr>
              <a:t>The </a:t>
            </a:r>
            <a:r>
              <a:rPr lang="sv-SE" sz="2200" i="1" dirty="0" err="1">
                <a:solidFill>
                  <a:srgbClr val="002060"/>
                </a:solidFill>
              </a:rPr>
              <a:t>Legitimacy</a:t>
            </a:r>
            <a:r>
              <a:rPr lang="sv-SE" sz="2200" i="1" dirty="0">
                <a:solidFill>
                  <a:srgbClr val="002060"/>
                </a:solidFill>
              </a:rPr>
              <a:t> </a:t>
            </a:r>
            <a:r>
              <a:rPr lang="sv-SE" sz="2200" i="1" dirty="0" err="1">
                <a:solidFill>
                  <a:srgbClr val="002060"/>
                </a:solidFill>
              </a:rPr>
              <a:t>of</a:t>
            </a:r>
            <a:r>
              <a:rPr lang="sv-SE" sz="2200" i="1" dirty="0">
                <a:solidFill>
                  <a:srgbClr val="002060"/>
                </a:solidFill>
              </a:rPr>
              <a:t> International </a:t>
            </a:r>
            <a:r>
              <a:rPr lang="sv-SE" sz="2200" i="1" dirty="0" err="1">
                <a:solidFill>
                  <a:srgbClr val="002060"/>
                </a:solidFill>
              </a:rPr>
              <a:t>Organizations</a:t>
            </a:r>
            <a:r>
              <a:rPr lang="sv-SE" sz="2200" i="1" dirty="0">
                <a:solidFill>
                  <a:srgbClr val="002060"/>
                </a:solidFill>
              </a:rPr>
              <a:t>: </a:t>
            </a:r>
            <a:r>
              <a:rPr lang="sv-SE" sz="2200" i="1" dirty="0" err="1">
                <a:solidFill>
                  <a:srgbClr val="002060"/>
                </a:solidFill>
              </a:rPr>
              <a:t>How</a:t>
            </a:r>
            <a:r>
              <a:rPr lang="sv-SE" sz="2200" i="1" dirty="0">
                <a:solidFill>
                  <a:srgbClr val="002060"/>
                </a:solidFill>
              </a:rPr>
              <a:t> </a:t>
            </a:r>
            <a:r>
              <a:rPr lang="sv-SE" sz="2200" i="1" dirty="0" err="1">
                <a:solidFill>
                  <a:srgbClr val="002060"/>
                </a:solidFill>
              </a:rPr>
              <a:t>Elites</a:t>
            </a:r>
            <a:r>
              <a:rPr lang="sv-SE" sz="2200" i="1" dirty="0">
                <a:solidFill>
                  <a:srgbClr val="002060"/>
                </a:solidFill>
              </a:rPr>
              <a:t> </a:t>
            </a:r>
            <a:r>
              <a:rPr lang="sv-SE" sz="2200" i="1" dirty="0" err="1">
                <a:solidFill>
                  <a:srgbClr val="002060"/>
                </a:solidFill>
              </a:rPr>
              <a:t>Influence</a:t>
            </a:r>
            <a:r>
              <a:rPr lang="sv-SE" sz="2200" i="1" dirty="0">
                <a:solidFill>
                  <a:srgbClr val="002060"/>
                </a:solidFill>
              </a:rPr>
              <a:t> Public Opinion</a:t>
            </a:r>
            <a:r>
              <a:rPr lang="sv-SE" sz="2200" dirty="0">
                <a:solidFill>
                  <a:srgbClr val="002060"/>
                </a:solidFill>
              </a:rPr>
              <a:t>, Cambridge University Press (</a:t>
            </a:r>
            <a:r>
              <a:rPr lang="sv-SE" sz="2200" dirty="0" err="1">
                <a:solidFill>
                  <a:srgbClr val="002060"/>
                </a:solidFill>
              </a:rPr>
              <a:t>forthcoming</a:t>
            </a:r>
            <a:r>
              <a:rPr lang="sv-SE" sz="2200" dirty="0">
                <a:solidFill>
                  <a:srgbClr val="002060"/>
                </a:solidFill>
              </a:rPr>
              <a:t> in 2022, 315p.)</a:t>
            </a:r>
          </a:p>
        </p:txBody>
      </p:sp>
      <p:pic>
        <p:nvPicPr>
          <p:cNvPr id="13" name="Bildobjekt 12">
            <a:extLst>
              <a:ext uri="{FF2B5EF4-FFF2-40B4-BE49-F238E27FC236}">
                <a16:creationId xmlns:a16="http://schemas.microsoft.com/office/drawing/2014/main" id="{F435ACDD-8B67-EF47-B50F-3286E31B0262}"/>
              </a:ext>
            </a:extLst>
          </p:cNvPr>
          <p:cNvPicPr>
            <a:picLocks noChangeAspect="1"/>
          </p:cNvPicPr>
          <p:nvPr/>
        </p:nvPicPr>
        <p:blipFill>
          <a:blip r:embed="rId2"/>
          <a:stretch>
            <a:fillRect/>
          </a:stretch>
        </p:blipFill>
        <p:spPr>
          <a:xfrm>
            <a:off x="10896941" y="5650942"/>
            <a:ext cx="1139442" cy="1086903"/>
          </a:xfrm>
          <a:prstGeom prst="rect">
            <a:avLst/>
          </a:prstGeom>
        </p:spPr>
      </p:pic>
      <p:sp>
        <p:nvSpPr>
          <p:cNvPr id="14" name="Rektangel 13">
            <a:extLst>
              <a:ext uri="{FF2B5EF4-FFF2-40B4-BE49-F238E27FC236}">
                <a16:creationId xmlns:a16="http://schemas.microsoft.com/office/drawing/2014/main" id="{C0D59643-FA74-A14A-963C-E3B4376A154C}"/>
              </a:ext>
            </a:extLst>
          </p:cNvPr>
          <p:cNvSpPr/>
          <p:nvPr/>
        </p:nvSpPr>
        <p:spPr>
          <a:xfrm>
            <a:off x="2451688" y="1499143"/>
            <a:ext cx="7916956" cy="400110"/>
          </a:xfrm>
          <a:prstGeom prst="rect">
            <a:avLst/>
          </a:prstGeom>
        </p:spPr>
        <p:txBody>
          <a:bodyPr wrap="square">
            <a:spAutoFit/>
          </a:bodyPr>
          <a:lstStyle/>
          <a:p>
            <a:endParaRPr lang="en-US" sz="2000" dirty="0">
              <a:latin typeface="Verdana" pitchFamily="34" charset="0"/>
              <a:ea typeface="Verdana" pitchFamily="34" charset="0"/>
              <a:cs typeface="Verdana" pitchFamily="34" charset="0"/>
            </a:endParaRPr>
          </a:p>
        </p:txBody>
      </p:sp>
      <p:pic>
        <p:nvPicPr>
          <p:cNvPr id="15" name="Bildobjekt 14">
            <a:extLst>
              <a:ext uri="{FF2B5EF4-FFF2-40B4-BE49-F238E27FC236}">
                <a16:creationId xmlns:a16="http://schemas.microsoft.com/office/drawing/2014/main" id="{E9C434F2-A09C-5143-9C1D-6885F948F152}"/>
              </a:ext>
            </a:extLst>
          </p:cNvPr>
          <p:cNvPicPr>
            <a:picLocks noChangeAspect="1"/>
          </p:cNvPicPr>
          <p:nvPr/>
        </p:nvPicPr>
        <p:blipFill>
          <a:blip r:embed="rId3"/>
          <a:stretch>
            <a:fillRect/>
          </a:stretch>
        </p:blipFill>
        <p:spPr>
          <a:xfrm>
            <a:off x="10246103" y="178734"/>
            <a:ext cx="1790280" cy="1339823"/>
          </a:xfrm>
          <a:prstGeom prst="rect">
            <a:avLst/>
          </a:prstGeom>
        </p:spPr>
      </p:pic>
      <p:pic>
        <p:nvPicPr>
          <p:cNvPr id="16" name="Bildobjekt 21">
            <a:extLst>
              <a:ext uri="{FF2B5EF4-FFF2-40B4-BE49-F238E27FC236}">
                <a16:creationId xmlns:a16="http://schemas.microsoft.com/office/drawing/2014/main" id="{A1E0FB37-53B0-F440-B28B-25CEB4956A21}"/>
              </a:ext>
            </a:extLst>
          </p:cNvPr>
          <p:cNvPicPr>
            <a:picLocks/>
          </p:cNvPicPr>
          <p:nvPr/>
        </p:nvPicPr>
        <p:blipFill>
          <a:blip r:embed="rId4">
            <a:extLst>
              <a:ext uri="{28A0092B-C50C-407E-A947-70E740481C1C}">
                <a14:useLocalDpi xmlns:a14="http://schemas.microsoft.com/office/drawing/2010/main" val="0"/>
              </a:ext>
            </a:extLst>
          </a:blip>
          <a:srcRect l="24109" b="11723"/>
          <a:stretch>
            <a:fillRect/>
          </a:stretch>
        </p:blipFill>
        <p:spPr bwMode="auto">
          <a:xfrm>
            <a:off x="8399584" y="193813"/>
            <a:ext cx="1699561" cy="1324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objekt 3">
            <a:extLst>
              <a:ext uri="{FF2B5EF4-FFF2-40B4-BE49-F238E27FC236}">
                <a16:creationId xmlns:a16="http://schemas.microsoft.com/office/drawing/2014/main" id="{274B4423-B320-5C46-B7F5-0948CDF102D5}"/>
              </a:ext>
            </a:extLst>
          </p:cNvPr>
          <p:cNvPicPr>
            <a:picLocks noChangeAspect="1"/>
          </p:cNvPicPr>
          <p:nvPr/>
        </p:nvPicPr>
        <p:blipFill>
          <a:blip r:embed="rId5"/>
          <a:stretch>
            <a:fillRect/>
          </a:stretch>
        </p:blipFill>
        <p:spPr>
          <a:xfrm>
            <a:off x="6253843" y="1899254"/>
            <a:ext cx="5782540" cy="4823520"/>
          </a:xfrm>
          <a:prstGeom prst="rect">
            <a:avLst/>
          </a:prstGeom>
        </p:spPr>
      </p:pic>
      <p:pic>
        <p:nvPicPr>
          <p:cNvPr id="8" name="Bildobjekt 7">
            <a:extLst>
              <a:ext uri="{FF2B5EF4-FFF2-40B4-BE49-F238E27FC236}">
                <a16:creationId xmlns:a16="http://schemas.microsoft.com/office/drawing/2014/main" id="{B1B07BC8-C019-5E42-B9F9-23BA902B0049}"/>
              </a:ext>
            </a:extLst>
          </p:cNvPr>
          <p:cNvPicPr>
            <a:picLocks noChangeAspect="1"/>
          </p:cNvPicPr>
          <p:nvPr/>
        </p:nvPicPr>
        <p:blipFill>
          <a:blip r:embed="rId6"/>
          <a:stretch>
            <a:fillRect/>
          </a:stretch>
        </p:blipFill>
        <p:spPr>
          <a:xfrm>
            <a:off x="28359" y="1899254"/>
            <a:ext cx="6070670" cy="4767500"/>
          </a:xfrm>
          <a:prstGeom prst="rect">
            <a:avLst/>
          </a:prstGeom>
        </p:spPr>
      </p:pic>
    </p:spTree>
    <p:extLst>
      <p:ext uri="{BB962C8B-B14F-4D97-AF65-F5344CB8AC3E}">
        <p14:creationId xmlns:p14="http://schemas.microsoft.com/office/powerpoint/2010/main" val="2247713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32E9CD69-AF43-AE46-A0D9-1DD56F2D9619}"/>
              </a:ext>
            </a:extLst>
          </p:cNvPr>
          <p:cNvPicPr>
            <a:picLocks noGrp="1" noChangeAspect="1"/>
          </p:cNvPicPr>
          <p:nvPr>
            <p:ph idx="1"/>
          </p:nvPr>
        </p:nvPicPr>
        <p:blipFill>
          <a:blip r:embed="rId2">
            <a:alphaModFix amt="73000"/>
          </a:blip>
          <a:stretch>
            <a:fillRect/>
          </a:stretch>
        </p:blipFill>
        <p:spPr>
          <a:xfrm>
            <a:off x="0" y="-650"/>
            <a:ext cx="15949127" cy="16433800"/>
          </a:xfrm>
        </p:spPr>
      </p:pic>
      <p:sp>
        <p:nvSpPr>
          <p:cNvPr id="2" name="Rubrik 1">
            <a:extLst>
              <a:ext uri="{FF2B5EF4-FFF2-40B4-BE49-F238E27FC236}">
                <a16:creationId xmlns:a16="http://schemas.microsoft.com/office/drawing/2014/main" id="{2C0A6016-6C84-A643-96EA-2EB39FDE2EA2}"/>
              </a:ext>
            </a:extLst>
          </p:cNvPr>
          <p:cNvSpPr>
            <a:spLocks noGrp="1"/>
          </p:cNvSpPr>
          <p:nvPr>
            <p:ph type="title"/>
          </p:nvPr>
        </p:nvSpPr>
        <p:spPr>
          <a:xfrm>
            <a:off x="0" y="144502"/>
            <a:ext cx="12192000" cy="1325563"/>
          </a:xfrm>
        </p:spPr>
        <p:txBody>
          <a:bodyPr>
            <a:normAutofit/>
          </a:bodyPr>
          <a:lstStyle/>
          <a:p>
            <a:pPr algn="ctr"/>
            <a:r>
              <a:rPr lang="sv-SE" sz="3200" dirty="0">
                <a:solidFill>
                  <a:schemeClr val="bg1"/>
                </a:solidFill>
                <a:latin typeface="ASIMOV DISTANT" pitchFamily="2" charset="0"/>
                <a:ea typeface="ASIMOV DISTANT" pitchFamily="2" charset="0"/>
              </a:rPr>
              <a:t>Socio-</a:t>
            </a:r>
            <a:r>
              <a:rPr lang="sv-SE" sz="3200" dirty="0" err="1">
                <a:solidFill>
                  <a:schemeClr val="bg1"/>
                </a:solidFill>
                <a:latin typeface="ASIMOV DISTANT" pitchFamily="2" charset="0"/>
                <a:ea typeface="ASIMOV DISTANT" pitchFamily="2" charset="0"/>
              </a:rPr>
              <a:t>Economic</a:t>
            </a:r>
            <a:r>
              <a:rPr lang="sv-SE" sz="3200" dirty="0">
                <a:solidFill>
                  <a:schemeClr val="bg1"/>
                </a:solidFill>
                <a:latin typeface="ASIMOV DISTANT" pitchFamily="2" charset="0"/>
                <a:ea typeface="ASIMOV DISTANT" pitchFamily="2" charset="0"/>
              </a:rPr>
              <a:t> </a:t>
            </a:r>
            <a:r>
              <a:rPr lang="sv-SE" sz="3200" dirty="0" err="1">
                <a:solidFill>
                  <a:schemeClr val="bg1"/>
                </a:solidFill>
                <a:latin typeface="ASIMOV DISTANT" pitchFamily="2" charset="0"/>
                <a:ea typeface="ASIMOV DISTANT" pitchFamily="2" charset="0"/>
              </a:rPr>
              <a:t>Subnational</a:t>
            </a:r>
            <a:r>
              <a:rPr lang="sv-SE" sz="3200" dirty="0">
                <a:solidFill>
                  <a:schemeClr val="bg1"/>
                </a:solidFill>
                <a:latin typeface="ASIMOV DISTANT" pitchFamily="2" charset="0"/>
                <a:ea typeface="ASIMOV DISTANT" pitchFamily="2" charset="0"/>
              </a:rPr>
              <a:t> Data</a:t>
            </a:r>
          </a:p>
        </p:txBody>
      </p:sp>
      <p:pic>
        <p:nvPicPr>
          <p:cNvPr id="7" name="Bildobjekt 6">
            <a:extLst>
              <a:ext uri="{FF2B5EF4-FFF2-40B4-BE49-F238E27FC236}">
                <a16:creationId xmlns:a16="http://schemas.microsoft.com/office/drawing/2014/main" id="{4EE7D823-93CF-FE4A-A474-62820B3562CA}"/>
              </a:ext>
            </a:extLst>
          </p:cNvPr>
          <p:cNvPicPr>
            <a:picLocks noChangeAspect="1"/>
          </p:cNvPicPr>
          <p:nvPr/>
        </p:nvPicPr>
        <p:blipFill>
          <a:blip r:embed="rId3"/>
          <a:stretch>
            <a:fillRect/>
          </a:stretch>
        </p:blipFill>
        <p:spPr>
          <a:xfrm>
            <a:off x="802340" y="1607805"/>
            <a:ext cx="4898373" cy="3148409"/>
          </a:xfrm>
          <a:prstGeom prst="rect">
            <a:avLst/>
          </a:prstGeom>
        </p:spPr>
      </p:pic>
      <p:pic>
        <p:nvPicPr>
          <p:cNvPr id="9" name="Bildobjekt 8">
            <a:extLst>
              <a:ext uri="{FF2B5EF4-FFF2-40B4-BE49-F238E27FC236}">
                <a16:creationId xmlns:a16="http://schemas.microsoft.com/office/drawing/2014/main" id="{3E875827-F923-4C4B-80F7-EE846A29C5F0}"/>
              </a:ext>
            </a:extLst>
          </p:cNvPr>
          <p:cNvPicPr>
            <a:picLocks noChangeAspect="1"/>
          </p:cNvPicPr>
          <p:nvPr/>
        </p:nvPicPr>
        <p:blipFill>
          <a:blip r:embed="rId4"/>
          <a:stretch>
            <a:fillRect/>
          </a:stretch>
        </p:blipFill>
        <p:spPr>
          <a:xfrm>
            <a:off x="6341242" y="1600393"/>
            <a:ext cx="4898373" cy="3148409"/>
          </a:xfrm>
          <a:prstGeom prst="rect">
            <a:avLst/>
          </a:prstGeom>
        </p:spPr>
      </p:pic>
      <p:sp>
        <p:nvSpPr>
          <p:cNvPr id="10" name="textruta 9">
            <a:extLst>
              <a:ext uri="{FF2B5EF4-FFF2-40B4-BE49-F238E27FC236}">
                <a16:creationId xmlns:a16="http://schemas.microsoft.com/office/drawing/2014/main" id="{544B09CA-63CA-AA49-A572-F361A93D4000}"/>
              </a:ext>
            </a:extLst>
          </p:cNvPr>
          <p:cNvSpPr txBox="1"/>
          <p:nvPr/>
        </p:nvSpPr>
        <p:spPr>
          <a:xfrm>
            <a:off x="802340" y="1192352"/>
            <a:ext cx="5048419" cy="369332"/>
          </a:xfrm>
          <a:prstGeom prst="rect">
            <a:avLst/>
          </a:prstGeom>
          <a:noFill/>
        </p:spPr>
        <p:txBody>
          <a:bodyPr wrap="square" rtlCol="0">
            <a:spAutoFit/>
          </a:bodyPr>
          <a:lstStyle/>
          <a:p>
            <a:r>
              <a:rPr lang="sv-SE" dirty="0">
                <a:solidFill>
                  <a:schemeClr val="bg1"/>
                </a:solidFill>
                <a:latin typeface="ASIMOV WIDE" pitchFamily="2" charset="0"/>
                <a:ea typeface="ASIMOV WIDE" pitchFamily="2" charset="0"/>
              </a:rPr>
              <a:t>HDI: Philippines</a:t>
            </a:r>
          </a:p>
        </p:txBody>
      </p:sp>
      <p:sp>
        <p:nvSpPr>
          <p:cNvPr id="11" name="textruta 10">
            <a:extLst>
              <a:ext uri="{FF2B5EF4-FFF2-40B4-BE49-F238E27FC236}">
                <a16:creationId xmlns:a16="http://schemas.microsoft.com/office/drawing/2014/main" id="{8D627770-13FC-B84B-B7B7-78C2D81C44B9}"/>
              </a:ext>
            </a:extLst>
          </p:cNvPr>
          <p:cNvSpPr txBox="1"/>
          <p:nvPr/>
        </p:nvSpPr>
        <p:spPr>
          <a:xfrm>
            <a:off x="6341242" y="1192352"/>
            <a:ext cx="5048418" cy="369332"/>
          </a:xfrm>
          <a:prstGeom prst="rect">
            <a:avLst/>
          </a:prstGeom>
          <a:noFill/>
        </p:spPr>
        <p:txBody>
          <a:bodyPr wrap="square" rtlCol="0">
            <a:spAutoFit/>
          </a:bodyPr>
          <a:lstStyle/>
          <a:p>
            <a:r>
              <a:rPr lang="sv-SE" dirty="0">
                <a:solidFill>
                  <a:schemeClr val="bg1"/>
                </a:solidFill>
                <a:latin typeface="ASIMOV WIDE" pitchFamily="2" charset="0"/>
                <a:ea typeface="ASIMOV WIDE" pitchFamily="2" charset="0"/>
              </a:rPr>
              <a:t>GDP PPP per capita: </a:t>
            </a:r>
            <a:r>
              <a:rPr lang="sv-SE" dirty="0" err="1">
                <a:solidFill>
                  <a:schemeClr val="bg1"/>
                </a:solidFill>
                <a:latin typeface="ASIMOV WIDE" pitchFamily="2" charset="0"/>
                <a:ea typeface="ASIMOV WIDE" pitchFamily="2" charset="0"/>
              </a:rPr>
              <a:t>Turkey</a:t>
            </a:r>
            <a:endParaRPr lang="sv-SE" dirty="0">
              <a:solidFill>
                <a:schemeClr val="bg1"/>
              </a:solidFill>
              <a:latin typeface="ASIMOV WIDE" pitchFamily="2" charset="0"/>
              <a:ea typeface="ASIMOV WIDE" pitchFamily="2" charset="0"/>
            </a:endParaRPr>
          </a:p>
        </p:txBody>
      </p:sp>
      <p:sp>
        <p:nvSpPr>
          <p:cNvPr id="12" name="textruta 11">
            <a:extLst>
              <a:ext uri="{FF2B5EF4-FFF2-40B4-BE49-F238E27FC236}">
                <a16:creationId xmlns:a16="http://schemas.microsoft.com/office/drawing/2014/main" id="{9914D057-1B2C-8F46-B3CB-21A8282B12E1}"/>
              </a:ext>
            </a:extLst>
          </p:cNvPr>
          <p:cNvSpPr txBox="1"/>
          <p:nvPr/>
        </p:nvSpPr>
        <p:spPr>
          <a:xfrm>
            <a:off x="802340" y="5157980"/>
            <a:ext cx="4898373" cy="923330"/>
          </a:xfrm>
          <a:prstGeom prst="rect">
            <a:avLst/>
          </a:prstGeom>
          <a:noFill/>
        </p:spPr>
        <p:txBody>
          <a:bodyPr wrap="square" numCol="1" rtlCol="0">
            <a:spAutoFit/>
          </a:bodyPr>
          <a:lstStyle/>
          <a:p>
            <a:pPr algn="ctr"/>
            <a:r>
              <a:rPr lang="sv-SE" b="1" dirty="0">
                <a:solidFill>
                  <a:schemeClr val="bg1"/>
                </a:solidFill>
                <a:latin typeface="Avenir Book" panose="02000503020000020003" pitchFamily="2" charset="0"/>
              </a:rPr>
              <a:t>Data aggregation</a:t>
            </a:r>
          </a:p>
          <a:p>
            <a:pPr marL="285750" indent="-285750">
              <a:buFont typeface="Arial" panose="020B0604020202020204" pitchFamily="34" charset="0"/>
              <a:buChar char="•"/>
            </a:pPr>
            <a:r>
              <a:rPr lang="sv-SE" dirty="0">
                <a:solidFill>
                  <a:schemeClr val="bg1"/>
                </a:solidFill>
                <a:latin typeface="Avenir Book" panose="02000503020000020003" pitchFamily="2" charset="0"/>
              </a:rPr>
              <a:t>”The data </a:t>
            </a:r>
            <a:r>
              <a:rPr lang="sv-SE" dirty="0" err="1">
                <a:solidFill>
                  <a:schemeClr val="bg1"/>
                </a:solidFill>
                <a:latin typeface="Avenir Book" panose="02000503020000020003" pitchFamily="2" charset="0"/>
              </a:rPr>
              <a:t>divide</a:t>
            </a:r>
            <a:r>
              <a:rPr lang="sv-SE">
                <a:solidFill>
                  <a:schemeClr val="bg1"/>
                </a:solidFill>
                <a:latin typeface="Avenir Book" panose="02000503020000020003" pitchFamily="2" charset="0"/>
              </a:rPr>
              <a:t>”</a:t>
            </a:r>
          </a:p>
          <a:p>
            <a:pPr marL="285750" indent="-285750">
              <a:buFont typeface="Arial" panose="020B0604020202020204" pitchFamily="34" charset="0"/>
              <a:buChar char="•"/>
            </a:pPr>
            <a:r>
              <a:rPr lang="sv-SE" dirty="0" err="1">
                <a:solidFill>
                  <a:schemeClr val="bg1"/>
                </a:solidFill>
                <a:latin typeface="Avenir Book" panose="02000503020000020003" pitchFamily="2" charset="0"/>
              </a:rPr>
              <a:t>Trap</a:t>
            </a:r>
            <a:r>
              <a:rPr lang="sv-SE" dirty="0">
                <a:solidFill>
                  <a:schemeClr val="bg1"/>
                </a:solidFill>
                <a:latin typeface="Avenir Book" panose="02000503020000020003" pitchFamily="2" charset="0"/>
              </a:rPr>
              <a:t> of </a:t>
            </a:r>
            <a:r>
              <a:rPr lang="sv-SE" dirty="0" err="1">
                <a:solidFill>
                  <a:schemeClr val="bg1"/>
                </a:solidFill>
                <a:latin typeface="Avenir Book" panose="02000503020000020003" pitchFamily="2" charset="0"/>
              </a:rPr>
              <a:t>averages</a:t>
            </a:r>
            <a:r>
              <a:rPr lang="sv-SE" dirty="0">
                <a:solidFill>
                  <a:schemeClr val="bg1"/>
                </a:solidFill>
                <a:latin typeface="Avenir Book" panose="02000503020000020003" pitchFamily="2" charset="0"/>
              </a:rPr>
              <a:t> and data nationalism</a:t>
            </a:r>
          </a:p>
        </p:txBody>
      </p:sp>
      <p:sp>
        <p:nvSpPr>
          <p:cNvPr id="13" name="textruta 12">
            <a:extLst>
              <a:ext uri="{FF2B5EF4-FFF2-40B4-BE49-F238E27FC236}">
                <a16:creationId xmlns:a16="http://schemas.microsoft.com/office/drawing/2014/main" id="{14DEDA85-0323-C54A-9E28-DBE03EB2C3A0}"/>
              </a:ext>
            </a:extLst>
          </p:cNvPr>
          <p:cNvSpPr txBox="1"/>
          <p:nvPr/>
        </p:nvSpPr>
        <p:spPr>
          <a:xfrm>
            <a:off x="6341242" y="5157980"/>
            <a:ext cx="4898373" cy="923330"/>
          </a:xfrm>
          <a:prstGeom prst="rect">
            <a:avLst/>
          </a:prstGeom>
          <a:noFill/>
        </p:spPr>
        <p:txBody>
          <a:bodyPr wrap="square" rtlCol="0">
            <a:spAutoFit/>
          </a:bodyPr>
          <a:lstStyle/>
          <a:p>
            <a:pPr algn="ctr"/>
            <a:r>
              <a:rPr lang="sv-SE" b="1" dirty="0" err="1">
                <a:solidFill>
                  <a:schemeClr val="bg1"/>
                </a:solidFill>
                <a:latin typeface="Avenir Book" panose="02000503020000020003" pitchFamily="2" charset="0"/>
              </a:rPr>
              <a:t>Available</a:t>
            </a:r>
            <a:r>
              <a:rPr lang="sv-SE" b="1" dirty="0">
                <a:solidFill>
                  <a:schemeClr val="bg1"/>
                </a:solidFill>
                <a:latin typeface="Avenir Book" panose="02000503020000020003" pitchFamily="2" charset="0"/>
              </a:rPr>
              <a:t> data</a:t>
            </a:r>
          </a:p>
          <a:p>
            <a:pPr marL="285750" indent="-285750">
              <a:buFont typeface="Arial" panose="020B0604020202020204" pitchFamily="34" charset="0"/>
              <a:buChar char="•"/>
            </a:pPr>
            <a:r>
              <a:rPr lang="sv-SE" dirty="0">
                <a:solidFill>
                  <a:schemeClr val="bg1"/>
                </a:solidFill>
                <a:latin typeface="Avenir Book" panose="02000503020000020003" pitchFamily="2" charset="0"/>
              </a:rPr>
              <a:t>HDI, GDP, population </a:t>
            </a:r>
            <a:r>
              <a:rPr lang="sv-SE" dirty="0" err="1">
                <a:solidFill>
                  <a:schemeClr val="bg1"/>
                </a:solidFill>
                <a:latin typeface="Avenir Book" panose="02000503020000020003" pitchFamily="2" charset="0"/>
              </a:rPr>
              <a:t>indicators</a:t>
            </a:r>
            <a:endParaRPr lang="sv-SE" dirty="0">
              <a:solidFill>
                <a:schemeClr val="bg1"/>
              </a:solidFill>
              <a:latin typeface="Avenir Book" panose="02000503020000020003" pitchFamily="2" charset="0"/>
            </a:endParaRPr>
          </a:p>
          <a:p>
            <a:pPr marL="285750" indent="-285750">
              <a:buFont typeface="Arial" panose="020B0604020202020204" pitchFamily="34" charset="0"/>
              <a:buChar char="•"/>
            </a:pPr>
            <a:r>
              <a:rPr lang="sv-SE" dirty="0">
                <a:solidFill>
                  <a:schemeClr val="bg1"/>
                </a:solidFill>
                <a:latin typeface="Avenir Book" panose="02000503020000020003" pitchFamily="2" charset="0"/>
              </a:rPr>
              <a:t>GIS: Raster data + polygons</a:t>
            </a:r>
          </a:p>
        </p:txBody>
      </p:sp>
      <p:sp>
        <p:nvSpPr>
          <p:cNvPr id="3" name="textruta 2">
            <a:extLst>
              <a:ext uri="{FF2B5EF4-FFF2-40B4-BE49-F238E27FC236}">
                <a16:creationId xmlns:a16="http://schemas.microsoft.com/office/drawing/2014/main" id="{84EB776F-D7CC-FA4C-A4F4-728279A66CAB}"/>
              </a:ext>
            </a:extLst>
          </p:cNvPr>
          <p:cNvSpPr txBox="1"/>
          <p:nvPr/>
        </p:nvSpPr>
        <p:spPr>
          <a:xfrm>
            <a:off x="263237" y="6331527"/>
            <a:ext cx="2230582" cy="276999"/>
          </a:xfrm>
          <a:prstGeom prst="rect">
            <a:avLst/>
          </a:prstGeom>
          <a:noFill/>
        </p:spPr>
        <p:txBody>
          <a:bodyPr wrap="square" rtlCol="0">
            <a:spAutoFit/>
          </a:bodyPr>
          <a:lstStyle/>
          <a:p>
            <a:r>
              <a:rPr lang="sv-SE" sz="1200" dirty="0">
                <a:solidFill>
                  <a:schemeClr val="bg1"/>
                </a:solidFill>
                <a:latin typeface="Avenir Book" panose="02000503020000020003" pitchFamily="2" charset="0"/>
              </a:rPr>
              <a:t>Therese Christoffersson</a:t>
            </a:r>
          </a:p>
        </p:txBody>
      </p:sp>
      <p:sp>
        <p:nvSpPr>
          <p:cNvPr id="4" name="textruta 3">
            <a:extLst>
              <a:ext uri="{FF2B5EF4-FFF2-40B4-BE49-F238E27FC236}">
                <a16:creationId xmlns:a16="http://schemas.microsoft.com/office/drawing/2014/main" id="{8E292FB7-CEA7-5641-9E25-BFE4A4FA828E}"/>
              </a:ext>
            </a:extLst>
          </p:cNvPr>
          <p:cNvSpPr txBox="1"/>
          <p:nvPr/>
        </p:nvSpPr>
        <p:spPr>
          <a:xfrm>
            <a:off x="6341242" y="6239194"/>
            <a:ext cx="5726067" cy="461665"/>
          </a:xfrm>
          <a:prstGeom prst="rect">
            <a:avLst/>
          </a:prstGeom>
          <a:noFill/>
        </p:spPr>
        <p:txBody>
          <a:bodyPr wrap="square" rtlCol="0">
            <a:spAutoFit/>
          </a:bodyPr>
          <a:lstStyle/>
          <a:p>
            <a:r>
              <a:rPr lang="sv-SE" sz="1200" dirty="0">
                <a:solidFill>
                  <a:schemeClr val="bg1"/>
                </a:solidFill>
                <a:latin typeface="Avenir Book" panose="02000503020000020003" pitchFamily="2" charset="0"/>
              </a:rPr>
              <a:t>Source: </a:t>
            </a:r>
            <a:r>
              <a:rPr lang="sv-SE" sz="1200" dirty="0" err="1">
                <a:solidFill>
                  <a:schemeClr val="bg1"/>
                </a:solidFill>
                <a:latin typeface="Avenir Book" panose="02000503020000020003" pitchFamily="2" charset="0"/>
              </a:rPr>
              <a:t>Kummu</a:t>
            </a:r>
            <a:r>
              <a:rPr lang="sv-SE" sz="1200" dirty="0">
                <a:solidFill>
                  <a:schemeClr val="bg1"/>
                </a:solidFill>
                <a:latin typeface="Avenir Book" panose="02000503020000020003" pitchFamily="2" charset="0"/>
              </a:rPr>
              <a:t>, M. et al. (2018). </a:t>
            </a:r>
            <a:r>
              <a:rPr lang="sv-SE" sz="1200" dirty="0" err="1">
                <a:solidFill>
                  <a:schemeClr val="bg1"/>
                </a:solidFill>
                <a:latin typeface="Avenir Book" panose="02000503020000020003" pitchFamily="2" charset="0"/>
              </a:rPr>
              <a:t>Gridded</a:t>
            </a:r>
            <a:r>
              <a:rPr lang="sv-SE" sz="1200" dirty="0">
                <a:solidFill>
                  <a:schemeClr val="bg1"/>
                </a:solidFill>
                <a:latin typeface="Avenir Book" panose="02000503020000020003" pitchFamily="2" charset="0"/>
              </a:rPr>
              <a:t> global </a:t>
            </a:r>
            <a:r>
              <a:rPr lang="sv-SE" sz="1200" dirty="0" err="1">
                <a:solidFill>
                  <a:schemeClr val="bg1"/>
                </a:solidFill>
                <a:latin typeface="Avenir Book" panose="02000503020000020003" pitchFamily="2" charset="0"/>
              </a:rPr>
              <a:t>datasets</a:t>
            </a:r>
            <a:r>
              <a:rPr lang="sv-SE" sz="1200" dirty="0">
                <a:solidFill>
                  <a:schemeClr val="bg1"/>
                </a:solidFill>
                <a:latin typeface="Avenir Book" panose="02000503020000020003" pitchFamily="2" charset="0"/>
              </a:rPr>
              <a:t> for Gross </a:t>
            </a:r>
            <a:r>
              <a:rPr lang="sv-SE" sz="1200" dirty="0" err="1">
                <a:solidFill>
                  <a:schemeClr val="bg1"/>
                </a:solidFill>
                <a:latin typeface="Avenir Book" panose="02000503020000020003" pitchFamily="2" charset="0"/>
              </a:rPr>
              <a:t>Domestic</a:t>
            </a:r>
            <a:r>
              <a:rPr lang="sv-SE" sz="1200" dirty="0">
                <a:solidFill>
                  <a:schemeClr val="bg1"/>
                </a:solidFill>
                <a:latin typeface="Avenir Book" panose="02000503020000020003" pitchFamily="2" charset="0"/>
              </a:rPr>
              <a:t> Product and Human </a:t>
            </a:r>
            <a:r>
              <a:rPr lang="sv-SE" sz="1200" dirty="0" err="1">
                <a:solidFill>
                  <a:schemeClr val="bg1"/>
                </a:solidFill>
                <a:latin typeface="Avenir Book" panose="02000503020000020003" pitchFamily="2" charset="0"/>
              </a:rPr>
              <a:t>Development</a:t>
            </a:r>
            <a:r>
              <a:rPr lang="sv-SE" sz="1200" dirty="0">
                <a:solidFill>
                  <a:schemeClr val="bg1"/>
                </a:solidFill>
                <a:latin typeface="Avenir Book" panose="02000503020000020003" pitchFamily="2" charset="0"/>
              </a:rPr>
              <a:t> Index over 1990–2015. </a:t>
            </a:r>
            <a:r>
              <a:rPr lang="sv-SE" sz="1200" i="1" dirty="0" err="1">
                <a:solidFill>
                  <a:schemeClr val="bg1"/>
                </a:solidFill>
                <a:latin typeface="Avenir Book" panose="02000503020000020003" pitchFamily="2" charset="0"/>
              </a:rPr>
              <a:t>Scientific</a:t>
            </a:r>
            <a:r>
              <a:rPr lang="sv-SE" sz="1200" i="1" dirty="0">
                <a:solidFill>
                  <a:schemeClr val="bg1"/>
                </a:solidFill>
                <a:latin typeface="Avenir Book" panose="02000503020000020003" pitchFamily="2" charset="0"/>
              </a:rPr>
              <a:t> Data, 5</a:t>
            </a:r>
            <a:r>
              <a:rPr lang="sv-SE" sz="1200" dirty="0">
                <a:solidFill>
                  <a:schemeClr val="bg1"/>
                </a:solidFill>
                <a:latin typeface="Avenir Book" panose="02000503020000020003" pitchFamily="2" charset="0"/>
              </a:rPr>
              <a:t>.</a:t>
            </a:r>
          </a:p>
        </p:txBody>
      </p:sp>
    </p:spTree>
    <p:extLst>
      <p:ext uri="{BB962C8B-B14F-4D97-AF65-F5344CB8AC3E}">
        <p14:creationId xmlns:p14="http://schemas.microsoft.com/office/powerpoint/2010/main" val="2487619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8899F-C252-7B4F-8196-5D82BE73F4F1}"/>
              </a:ext>
            </a:extLst>
          </p:cNvPr>
          <p:cNvSpPr>
            <a:spLocks noGrp="1"/>
          </p:cNvSpPr>
          <p:nvPr>
            <p:ph type="title"/>
          </p:nvPr>
        </p:nvSpPr>
        <p:spPr>
          <a:xfrm>
            <a:off x="838200" y="365126"/>
            <a:ext cx="10515600" cy="972608"/>
          </a:xfrm>
        </p:spPr>
        <p:txBody>
          <a:bodyPr>
            <a:normAutofit fontScale="90000"/>
          </a:bodyPr>
          <a:lstStyle/>
          <a:p>
            <a:pPr algn="ctr"/>
            <a:r>
              <a:rPr lang="en-SE" b="1"/>
              <a:t>Subnational </a:t>
            </a:r>
            <a:r>
              <a:rPr lang="sv-SE" b="1" dirty="0" err="1"/>
              <a:t>Legitimacy</a:t>
            </a:r>
            <a:r>
              <a:rPr lang="sv-SE" b="1" dirty="0"/>
              <a:t> </a:t>
            </a:r>
            <a:r>
              <a:rPr lang="sv-SE" b="1" dirty="0" err="1"/>
              <a:t>Beliefs</a:t>
            </a:r>
            <a:r>
              <a:rPr lang="sv-SE" b="1" dirty="0"/>
              <a:t> in</a:t>
            </a:r>
            <a:r>
              <a:rPr lang="en-SE" b="1"/>
              <a:t> </a:t>
            </a:r>
            <a:r>
              <a:rPr lang="en-SE" b="1" dirty="0"/>
              <a:t>Climate Organisations </a:t>
            </a:r>
          </a:p>
        </p:txBody>
      </p:sp>
      <p:pic>
        <p:nvPicPr>
          <p:cNvPr id="15" name="Content Placeholder 14" descr="A picture containing shape&#10;&#10;Description automatically generated">
            <a:extLst>
              <a:ext uri="{FF2B5EF4-FFF2-40B4-BE49-F238E27FC236}">
                <a16:creationId xmlns:a16="http://schemas.microsoft.com/office/drawing/2014/main" id="{6E90DD04-E5DD-5948-AC56-565E771A1B30}"/>
              </a:ext>
            </a:extLst>
          </p:cNvPr>
          <p:cNvPicPr>
            <a:picLocks noGrp="1" noChangeAspect="1"/>
          </p:cNvPicPr>
          <p:nvPr>
            <p:ph idx="1"/>
          </p:nvPr>
        </p:nvPicPr>
        <p:blipFill>
          <a:blip r:embed="rId2"/>
          <a:stretch>
            <a:fillRect/>
          </a:stretch>
        </p:blipFill>
        <p:spPr>
          <a:xfrm>
            <a:off x="6111534" y="2257077"/>
            <a:ext cx="4476250" cy="3702577"/>
          </a:xfrm>
        </p:spPr>
      </p:pic>
      <p:pic>
        <p:nvPicPr>
          <p:cNvPr id="17" name="Picture 16" descr="Map&#10;&#10;Description automatically generated with low confidence">
            <a:extLst>
              <a:ext uri="{FF2B5EF4-FFF2-40B4-BE49-F238E27FC236}">
                <a16:creationId xmlns:a16="http://schemas.microsoft.com/office/drawing/2014/main" id="{9A825D6A-3817-FD48-8DF8-C748E973E015}"/>
              </a:ext>
            </a:extLst>
          </p:cNvPr>
          <p:cNvPicPr>
            <a:picLocks noChangeAspect="1"/>
          </p:cNvPicPr>
          <p:nvPr/>
        </p:nvPicPr>
        <p:blipFill>
          <a:blip r:embed="rId3"/>
          <a:stretch>
            <a:fillRect/>
          </a:stretch>
        </p:blipFill>
        <p:spPr>
          <a:xfrm>
            <a:off x="1604216" y="2322986"/>
            <a:ext cx="4481073" cy="3571679"/>
          </a:xfrm>
          <a:prstGeom prst="rect">
            <a:avLst/>
          </a:prstGeom>
        </p:spPr>
      </p:pic>
      <p:sp>
        <p:nvSpPr>
          <p:cNvPr id="18" name="TextBox 17">
            <a:extLst>
              <a:ext uri="{FF2B5EF4-FFF2-40B4-BE49-F238E27FC236}">
                <a16:creationId xmlns:a16="http://schemas.microsoft.com/office/drawing/2014/main" id="{D8D15E23-07C3-934E-8D54-AD5C4F62755D}"/>
              </a:ext>
            </a:extLst>
          </p:cNvPr>
          <p:cNvSpPr txBox="1"/>
          <p:nvPr/>
        </p:nvSpPr>
        <p:spPr>
          <a:xfrm>
            <a:off x="639081" y="3349390"/>
            <a:ext cx="1159935" cy="338554"/>
          </a:xfrm>
          <a:prstGeom prst="rect">
            <a:avLst/>
          </a:prstGeom>
          <a:noFill/>
        </p:spPr>
        <p:txBody>
          <a:bodyPr wrap="square" rtlCol="0">
            <a:spAutoFit/>
          </a:bodyPr>
          <a:lstStyle/>
          <a:p>
            <a:pPr algn="ctr"/>
            <a:r>
              <a:rPr lang="en-SE" sz="1600" dirty="0"/>
              <a:t>Argentina</a:t>
            </a:r>
          </a:p>
        </p:txBody>
      </p:sp>
      <p:sp>
        <p:nvSpPr>
          <p:cNvPr id="20" name="TextBox 19">
            <a:extLst>
              <a:ext uri="{FF2B5EF4-FFF2-40B4-BE49-F238E27FC236}">
                <a16:creationId xmlns:a16="http://schemas.microsoft.com/office/drawing/2014/main" id="{CFD626D3-43DD-2044-8CDC-09B6A3B45B6E}"/>
              </a:ext>
            </a:extLst>
          </p:cNvPr>
          <p:cNvSpPr txBox="1"/>
          <p:nvPr/>
        </p:nvSpPr>
        <p:spPr>
          <a:xfrm>
            <a:off x="6182811" y="1437303"/>
            <a:ext cx="4318000" cy="584775"/>
          </a:xfrm>
          <a:prstGeom prst="rect">
            <a:avLst/>
          </a:prstGeom>
          <a:noFill/>
        </p:spPr>
        <p:txBody>
          <a:bodyPr wrap="square" rtlCol="0">
            <a:spAutoFit/>
          </a:bodyPr>
          <a:lstStyle/>
          <a:p>
            <a:pPr algn="ctr"/>
            <a:r>
              <a:rPr lang="en-US" sz="1600" dirty="0"/>
              <a:t>Bayesian additive regression tree (BART) with synthetic post-stratification</a:t>
            </a:r>
            <a:endParaRPr lang="en-SE" sz="1600" dirty="0"/>
          </a:p>
        </p:txBody>
      </p:sp>
      <p:sp>
        <p:nvSpPr>
          <p:cNvPr id="21" name="TextBox 20">
            <a:extLst>
              <a:ext uri="{FF2B5EF4-FFF2-40B4-BE49-F238E27FC236}">
                <a16:creationId xmlns:a16="http://schemas.microsoft.com/office/drawing/2014/main" id="{856BD9FD-DC79-734C-9420-6C394BBA4A64}"/>
              </a:ext>
            </a:extLst>
          </p:cNvPr>
          <p:cNvSpPr txBox="1"/>
          <p:nvPr/>
        </p:nvSpPr>
        <p:spPr>
          <a:xfrm>
            <a:off x="1799016" y="1437303"/>
            <a:ext cx="4383795" cy="584775"/>
          </a:xfrm>
          <a:prstGeom prst="rect">
            <a:avLst/>
          </a:prstGeom>
          <a:noFill/>
        </p:spPr>
        <p:txBody>
          <a:bodyPr wrap="square" rtlCol="0">
            <a:spAutoFit/>
          </a:bodyPr>
          <a:lstStyle/>
          <a:p>
            <a:pPr algn="ctr"/>
            <a:r>
              <a:rPr lang="en-US" sz="1600" dirty="0"/>
              <a:t>Multilevel regression with synthetic poststratification (</a:t>
            </a:r>
            <a:r>
              <a:rPr lang="en-SE" sz="1600" dirty="0"/>
              <a:t>MrsP)</a:t>
            </a:r>
          </a:p>
        </p:txBody>
      </p:sp>
      <p:sp>
        <p:nvSpPr>
          <p:cNvPr id="22" name="TextBox 21">
            <a:extLst>
              <a:ext uri="{FF2B5EF4-FFF2-40B4-BE49-F238E27FC236}">
                <a16:creationId xmlns:a16="http://schemas.microsoft.com/office/drawing/2014/main" id="{9C70D99E-724F-B543-8346-85906AC80979}"/>
              </a:ext>
            </a:extLst>
          </p:cNvPr>
          <p:cNvSpPr txBox="1"/>
          <p:nvPr/>
        </p:nvSpPr>
        <p:spPr>
          <a:xfrm>
            <a:off x="660098" y="5006715"/>
            <a:ext cx="1117902" cy="369332"/>
          </a:xfrm>
          <a:prstGeom prst="rect">
            <a:avLst/>
          </a:prstGeom>
          <a:noFill/>
        </p:spPr>
        <p:txBody>
          <a:bodyPr wrap="square" rtlCol="0">
            <a:spAutoFit/>
          </a:bodyPr>
          <a:lstStyle/>
          <a:p>
            <a:pPr algn="ctr"/>
            <a:r>
              <a:rPr lang="en-SE" sz="1600"/>
              <a:t>Bol</a:t>
            </a:r>
            <a:r>
              <a:rPr lang="sv-SE" sz="1600" dirty="0"/>
              <a:t>i</a:t>
            </a:r>
            <a:r>
              <a:rPr lang="en-SE" sz="1600"/>
              <a:t>via</a:t>
            </a:r>
            <a:r>
              <a:rPr lang="en-SE"/>
              <a:t> </a:t>
            </a:r>
            <a:endParaRPr lang="en-SE" dirty="0"/>
          </a:p>
        </p:txBody>
      </p:sp>
      <p:sp>
        <p:nvSpPr>
          <p:cNvPr id="37" name="TextBox 36">
            <a:extLst>
              <a:ext uri="{FF2B5EF4-FFF2-40B4-BE49-F238E27FC236}">
                <a16:creationId xmlns:a16="http://schemas.microsoft.com/office/drawing/2014/main" id="{298C9285-AA4F-1F4A-BEF6-8ACD43E615AB}"/>
              </a:ext>
            </a:extLst>
          </p:cNvPr>
          <p:cNvSpPr txBox="1"/>
          <p:nvPr/>
        </p:nvSpPr>
        <p:spPr>
          <a:xfrm>
            <a:off x="1914432" y="2084520"/>
            <a:ext cx="794479" cy="276999"/>
          </a:xfrm>
          <a:prstGeom prst="rect">
            <a:avLst/>
          </a:prstGeom>
          <a:noFill/>
        </p:spPr>
        <p:txBody>
          <a:bodyPr wrap="square" rtlCol="0">
            <a:spAutoFit/>
          </a:bodyPr>
          <a:lstStyle/>
          <a:p>
            <a:pPr algn="ctr"/>
            <a:r>
              <a:rPr lang="en-SE" sz="1200" dirty="0"/>
              <a:t>WHO</a:t>
            </a:r>
          </a:p>
        </p:txBody>
      </p:sp>
      <p:sp>
        <p:nvSpPr>
          <p:cNvPr id="38" name="TextBox 37">
            <a:extLst>
              <a:ext uri="{FF2B5EF4-FFF2-40B4-BE49-F238E27FC236}">
                <a16:creationId xmlns:a16="http://schemas.microsoft.com/office/drawing/2014/main" id="{922298ED-64EC-E24E-BE54-79A133EB0567}"/>
              </a:ext>
            </a:extLst>
          </p:cNvPr>
          <p:cNvSpPr txBox="1"/>
          <p:nvPr/>
        </p:nvSpPr>
        <p:spPr>
          <a:xfrm>
            <a:off x="2954405" y="2102211"/>
            <a:ext cx="692689" cy="276999"/>
          </a:xfrm>
          <a:prstGeom prst="rect">
            <a:avLst/>
          </a:prstGeom>
          <a:noFill/>
        </p:spPr>
        <p:txBody>
          <a:bodyPr wrap="square" rtlCol="0">
            <a:spAutoFit/>
          </a:bodyPr>
          <a:lstStyle/>
          <a:p>
            <a:pPr algn="ctr"/>
            <a:r>
              <a:rPr lang="en-SE" sz="1200" dirty="0"/>
              <a:t>UN</a:t>
            </a:r>
          </a:p>
        </p:txBody>
      </p:sp>
      <p:sp>
        <p:nvSpPr>
          <p:cNvPr id="39" name="TextBox 38">
            <a:extLst>
              <a:ext uri="{FF2B5EF4-FFF2-40B4-BE49-F238E27FC236}">
                <a16:creationId xmlns:a16="http://schemas.microsoft.com/office/drawing/2014/main" id="{1223B694-0ECD-B842-883B-DBED19A21DA0}"/>
              </a:ext>
            </a:extLst>
          </p:cNvPr>
          <p:cNvSpPr txBox="1"/>
          <p:nvPr/>
        </p:nvSpPr>
        <p:spPr>
          <a:xfrm>
            <a:off x="3987771" y="2083633"/>
            <a:ext cx="857248" cy="276999"/>
          </a:xfrm>
          <a:prstGeom prst="rect">
            <a:avLst/>
          </a:prstGeom>
          <a:noFill/>
        </p:spPr>
        <p:txBody>
          <a:bodyPr wrap="square" rtlCol="0">
            <a:spAutoFit/>
          </a:bodyPr>
          <a:lstStyle/>
          <a:p>
            <a:pPr algn="ctr"/>
            <a:r>
              <a:rPr lang="en-SE" sz="1200" dirty="0"/>
              <a:t>NATO</a:t>
            </a:r>
          </a:p>
        </p:txBody>
      </p:sp>
      <p:sp>
        <p:nvSpPr>
          <p:cNvPr id="40" name="TextBox 39">
            <a:extLst>
              <a:ext uri="{FF2B5EF4-FFF2-40B4-BE49-F238E27FC236}">
                <a16:creationId xmlns:a16="http://schemas.microsoft.com/office/drawing/2014/main" id="{581C8523-D1ED-BB4C-A531-116F8A2A30F2}"/>
              </a:ext>
            </a:extLst>
          </p:cNvPr>
          <p:cNvSpPr txBox="1"/>
          <p:nvPr/>
        </p:nvSpPr>
        <p:spPr>
          <a:xfrm>
            <a:off x="6386643" y="2083633"/>
            <a:ext cx="857249" cy="276999"/>
          </a:xfrm>
          <a:prstGeom prst="rect">
            <a:avLst/>
          </a:prstGeom>
          <a:noFill/>
        </p:spPr>
        <p:txBody>
          <a:bodyPr wrap="square" rtlCol="0">
            <a:spAutoFit/>
          </a:bodyPr>
          <a:lstStyle/>
          <a:p>
            <a:pPr algn="ctr"/>
            <a:r>
              <a:rPr lang="en-SE" sz="1200" dirty="0"/>
              <a:t>WHO</a:t>
            </a:r>
          </a:p>
        </p:txBody>
      </p:sp>
      <p:sp>
        <p:nvSpPr>
          <p:cNvPr id="41" name="TextBox 40">
            <a:extLst>
              <a:ext uri="{FF2B5EF4-FFF2-40B4-BE49-F238E27FC236}">
                <a16:creationId xmlns:a16="http://schemas.microsoft.com/office/drawing/2014/main" id="{E247F76A-90CF-5C4D-A307-1FBCF40DEC86}"/>
              </a:ext>
            </a:extLst>
          </p:cNvPr>
          <p:cNvSpPr txBox="1"/>
          <p:nvPr/>
        </p:nvSpPr>
        <p:spPr>
          <a:xfrm>
            <a:off x="7656111" y="2083633"/>
            <a:ext cx="383438" cy="276999"/>
          </a:xfrm>
          <a:prstGeom prst="rect">
            <a:avLst/>
          </a:prstGeom>
          <a:noFill/>
        </p:spPr>
        <p:txBody>
          <a:bodyPr wrap="none" rtlCol="0">
            <a:spAutoFit/>
          </a:bodyPr>
          <a:lstStyle/>
          <a:p>
            <a:r>
              <a:rPr lang="en-SE" sz="1200" dirty="0"/>
              <a:t>UN</a:t>
            </a:r>
          </a:p>
        </p:txBody>
      </p:sp>
      <p:sp>
        <p:nvSpPr>
          <p:cNvPr id="42" name="TextBox 41">
            <a:extLst>
              <a:ext uri="{FF2B5EF4-FFF2-40B4-BE49-F238E27FC236}">
                <a16:creationId xmlns:a16="http://schemas.microsoft.com/office/drawing/2014/main" id="{F939BF3A-D459-B542-9F95-020AAC641F94}"/>
              </a:ext>
            </a:extLst>
          </p:cNvPr>
          <p:cNvSpPr txBox="1"/>
          <p:nvPr/>
        </p:nvSpPr>
        <p:spPr>
          <a:xfrm>
            <a:off x="8705884" y="2083633"/>
            <a:ext cx="1001377" cy="276999"/>
          </a:xfrm>
          <a:prstGeom prst="rect">
            <a:avLst/>
          </a:prstGeom>
          <a:noFill/>
        </p:spPr>
        <p:txBody>
          <a:bodyPr wrap="square" rtlCol="0">
            <a:spAutoFit/>
          </a:bodyPr>
          <a:lstStyle/>
          <a:p>
            <a:r>
              <a:rPr lang="en-SE" sz="1200" dirty="0"/>
              <a:t>NATO</a:t>
            </a:r>
          </a:p>
        </p:txBody>
      </p:sp>
      <p:sp>
        <p:nvSpPr>
          <p:cNvPr id="43" name="TextBox 42">
            <a:extLst>
              <a:ext uri="{FF2B5EF4-FFF2-40B4-BE49-F238E27FC236}">
                <a16:creationId xmlns:a16="http://schemas.microsoft.com/office/drawing/2014/main" id="{86BECF98-CDA2-534F-AA47-769FF2A1F822}"/>
              </a:ext>
            </a:extLst>
          </p:cNvPr>
          <p:cNvSpPr txBox="1"/>
          <p:nvPr/>
        </p:nvSpPr>
        <p:spPr>
          <a:xfrm>
            <a:off x="9372600" y="2018250"/>
            <a:ext cx="1096483" cy="369332"/>
          </a:xfrm>
          <a:prstGeom prst="rect">
            <a:avLst/>
          </a:prstGeom>
          <a:noFill/>
        </p:spPr>
        <p:txBody>
          <a:bodyPr wrap="square" rtlCol="0">
            <a:spAutoFit/>
          </a:bodyPr>
          <a:lstStyle/>
          <a:p>
            <a:pPr algn="ctr"/>
            <a:r>
              <a:rPr lang="en-SE" sz="1200" dirty="0"/>
              <a:t>World</a:t>
            </a:r>
            <a:r>
              <a:rPr lang="en-SE" dirty="0"/>
              <a:t> </a:t>
            </a:r>
            <a:r>
              <a:rPr lang="en-SE" sz="1200" dirty="0"/>
              <a:t>Bank</a:t>
            </a:r>
          </a:p>
        </p:txBody>
      </p:sp>
      <p:sp>
        <p:nvSpPr>
          <p:cNvPr id="44" name="TextBox 43">
            <a:extLst>
              <a:ext uri="{FF2B5EF4-FFF2-40B4-BE49-F238E27FC236}">
                <a16:creationId xmlns:a16="http://schemas.microsoft.com/office/drawing/2014/main" id="{C896F78E-3962-2548-9DE9-C05B4FCB41BB}"/>
              </a:ext>
            </a:extLst>
          </p:cNvPr>
          <p:cNvSpPr txBox="1"/>
          <p:nvPr/>
        </p:nvSpPr>
        <p:spPr>
          <a:xfrm>
            <a:off x="4881817" y="2097765"/>
            <a:ext cx="1326219" cy="276999"/>
          </a:xfrm>
          <a:prstGeom prst="rect">
            <a:avLst/>
          </a:prstGeom>
          <a:noFill/>
        </p:spPr>
        <p:txBody>
          <a:bodyPr wrap="square" rtlCol="0">
            <a:spAutoFit/>
          </a:bodyPr>
          <a:lstStyle/>
          <a:p>
            <a:pPr algn="ctr"/>
            <a:r>
              <a:rPr lang="en-SE" sz="1200" dirty="0"/>
              <a:t>World Bank</a:t>
            </a:r>
          </a:p>
        </p:txBody>
      </p:sp>
      <p:sp>
        <p:nvSpPr>
          <p:cNvPr id="45" name="TextBox 44">
            <a:extLst>
              <a:ext uri="{FF2B5EF4-FFF2-40B4-BE49-F238E27FC236}">
                <a16:creationId xmlns:a16="http://schemas.microsoft.com/office/drawing/2014/main" id="{D12D1668-679C-CB42-B9C2-26D59D03FB35}"/>
              </a:ext>
            </a:extLst>
          </p:cNvPr>
          <p:cNvSpPr txBox="1"/>
          <p:nvPr/>
        </p:nvSpPr>
        <p:spPr>
          <a:xfrm>
            <a:off x="660098" y="1648918"/>
            <a:ext cx="1198695" cy="369332"/>
          </a:xfrm>
          <a:prstGeom prst="rect">
            <a:avLst/>
          </a:prstGeom>
          <a:noFill/>
        </p:spPr>
        <p:txBody>
          <a:bodyPr wrap="square" rtlCol="0">
            <a:spAutoFit/>
          </a:bodyPr>
          <a:lstStyle/>
          <a:p>
            <a:pPr algn="ctr"/>
            <a:r>
              <a:rPr lang="en-SE" sz="1600" dirty="0"/>
              <a:t>Method</a:t>
            </a:r>
            <a:r>
              <a:rPr lang="en-SE" dirty="0"/>
              <a:t>: </a:t>
            </a:r>
          </a:p>
        </p:txBody>
      </p:sp>
      <p:pic>
        <p:nvPicPr>
          <p:cNvPr id="47" name="Picture 46" descr="A picture containing timeline&#10;&#10;Description automatically generated">
            <a:extLst>
              <a:ext uri="{FF2B5EF4-FFF2-40B4-BE49-F238E27FC236}">
                <a16:creationId xmlns:a16="http://schemas.microsoft.com/office/drawing/2014/main" id="{13F03E3D-F174-6F4F-966E-E78C94C7DB73}"/>
              </a:ext>
            </a:extLst>
          </p:cNvPr>
          <p:cNvPicPr>
            <a:picLocks noChangeAspect="1"/>
          </p:cNvPicPr>
          <p:nvPr/>
        </p:nvPicPr>
        <p:blipFill>
          <a:blip r:embed="rId4"/>
          <a:stretch>
            <a:fillRect/>
          </a:stretch>
        </p:blipFill>
        <p:spPr>
          <a:xfrm>
            <a:off x="10500811" y="2457365"/>
            <a:ext cx="1130300" cy="3302000"/>
          </a:xfrm>
          <a:prstGeom prst="rect">
            <a:avLst/>
          </a:prstGeom>
        </p:spPr>
      </p:pic>
      <p:sp>
        <p:nvSpPr>
          <p:cNvPr id="3" name="TextBox 2">
            <a:extLst>
              <a:ext uri="{FF2B5EF4-FFF2-40B4-BE49-F238E27FC236}">
                <a16:creationId xmlns:a16="http://schemas.microsoft.com/office/drawing/2014/main" id="{0EB32B70-5B3F-DC41-B7B8-2FF58BC91CC4}"/>
              </a:ext>
            </a:extLst>
          </p:cNvPr>
          <p:cNvSpPr txBox="1"/>
          <p:nvPr/>
        </p:nvSpPr>
        <p:spPr>
          <a:xfrm>
            <a:off x="4344841" y="6013421"/>
            <a:ext cx="7005978" cy="246221"/>
          </a:xfrm>
          <a:prstGeom prst="rect">
            <a:avLst/>
          </a:prstGeom>
          <a:noFill/>
        </p:spPr>
        <p:txBody>
          <a:bodyPr wrap="square" rtlCol="0">
            <a:spAutoFit/>
          </a:bodyPr>
          <a:lstStyle/>
          <a:p>
            <a:pPr algn="r"/>
            <a:r>
              <a:rPr lang="en-SE" sz="1000" dirty="0"/>
              <a:t>Source: World Value Survey (2020); European Value Survey (2018); GADM 2021; National statistics offices; IPUMS International  </a:t>
            </a:r>
          </a:p>
        </p:txBody>
      </p:sp>
      <p:pic>
        <p:nvPicPr>
          <p:cNvPr id="5" name="Picture 4" descr="Map&#10;&#10;Description automatically generated">
            <a:extLst>
              <a:ext uri="{FF2B5EF4-FFF2-40B4-BE49-F238E27FC236}">
                <a16:creationId xmlns:a16="http://schemas.microsoft.com/office/drawing/2014/main" id="{1ADED977-0DED-EC48-958C-D992203B06C0}"/>
              </a:ext>
            </a:extLst>
          </p:cNvPr>
          <p:cNvPicPr>
            <a:picLocks noChangeAspect="1"/>
          </p:cNvPicPr>
          <p:nvPr/>
        </p:nvPicPr>
        <p:blipFill>
          <a:blip r:embed="rId5"/>
          <a:stretch>
            <a:fillRect/>
          </a:stretch>
        </p:blipFill>
        <p:spPr>
          <a:xfrm>
            <a:off x="3872392" y="2374765"/>
            <a:ext cx="1051647" cy="2235642"/>
          </a:xfrm>
          <a:prstGeom prst="rect">
            <a:avLst/>
          </a:prstGeom>
        </p:spPr>
      </p:pic>
      <p:sp>
        <p:nvSpPr>
          <p:cNvPr id="4" name="TextBox 3">
            <a:extLst>
              <a:ext uri="{FF2B5EF4-FFF2-40B4-BE49-F238E27FC236}">
                <a16:creationId xmlns:a16="http://schemas.microsoft.com/office/drawing/2014/main" id="{FFB5C13B-7386-D045-ACFE-E85FF9561CC5}"/>
              </a:ext>
            </a:extLst>
          </p:cNvPr>
          <p:cNvSpPr txBox="1"/>
          <p:nvPr/>
        </p:nvSpPr>
        <p:spPr>
          <a:xfrm>
            <a:off x="5118739" y="6194653"/>
            <a:ext cx="6235061" cy="246221"/>
          </a:xfrm>
          <a:prstGeom prst="rect">
            <a:avLst/>
          </a:prstGeom>
          <a:noFill/>
        </p:spPr>
        <p:txBody>
          <a:bodyPr wrap="square" rtlCol="0">
            <a:spAutoFit/>
          </a:bodyPr>
          <a:lstStyle/>
          <a:p>
            <a:pPr algn="r"/>
            <a:r>
              <a:rPr lang="en-SE" sz="1000" dirty="0"/>
              <a:t>Project co-funded by Legitmacy in Global Governance (LegGov)</a:t>
            </a:r>
            <a:r>
              <a:rPr lang="en-US" sz="1000" dirty="0"/>
              <a:t>, </a:t>
            </a:r>
            <a:r>
              <a:rPr lang="en-US" sz="1000" dirty="0" err="1"/>
              <a:t>Riksbankens</a:t>
            </a:r>
            <a:r>
              <a:rPr lang="en-US" sz="1000" dirty="0"/>
              <a:t> </a:t>
            </a:r>
            <a:r>
              <a:rPr lang="en-US" sz="1000" dirty="0" err="1"/>
              <a:t>Jubileumsfonds</a:t>
            </a:r>
            <a:r>
              <a:rPr lang="en-US" sz="1000" dirty="0"/>
              <a:t> from 2016</a:t>
            </a:r>
            <a:r>
              <a:rPr lang="en-US" sz="1000" i="1" dirty="0"/>
              <a:t>-</a:t>
            </a:r>
            <a:r>
              <a:rPr lang="en-US" sz="1000" dirty="0"/>
              <a:t>2021</a:t>
            </a:r>
            <a:r>
              <a:rPr lang="en-SE" sz="1000" dirty="0"/>
              <a:t> </a:t>
            </a:r>
          </a:p>
        </p:txBody>
      </p:sp>
      <p:sp>
        <p:nvSpPr>
          <p:cNvPr id="6" name="TextBox 5">
            <a:extLst>
              <a:ext uri="{FF2B5EF4-FFF2-40B4-BE49-F238E27FC236}">
                <a16:creationId xmlns:a16="http://schemas.microsoft.com/office/drawing/2014/main" id="{ADCE8C78-CE1C-2A49-AE17-68A3B4E04CB3}"/>
              </a:ext>
            </a:extLst>
          </p:cNvPr>
          <p:cNvSpPr txBox="1"/>
          <p:nvPr/>
        </p:nvSpPr>
        <p:spPr>
          <a:xfrm>
            <a:off x="660098" y="6094081"/>
            <a:ext cx="4901367" cy="400110"/>
          </a:xfrm>
          <a:prstGeom prst="rect">
            <a:avLst/>
          </a:prstGeom>
          <a:noFill/>
        </p:spPr>
        <p:txBody>
          <a:bodyPr wrap="square" rtlCol="0">
            <a:spAutoFit/>
          </a:bodyPr>
          <a:lstStyle/>
          <a:p>
            <a:r>
              <a:rPr lang="en-SE" sz="1000" dirty="0"/>
              <a:t>Lisa Dellmuth, </a:t>
            </a:r>
            <a:r>
              <a:rPr lang="en-GB" sz="1000" dirty="0"/>
              <a:t>Associate Professor</a:t>
            </a:r>
            <a:r>
              <a:rPr lang="en-SE" sz="1000" dirty="0"/>
              <a:t> </a:t>
            </a:r>
          </a:p>
          <a:p>
            <a:r>
              <a:rPr lang="en-SE" sz="1000" dirty="0"/>
              <a:t>Evelina Jonsson, Research Assistant</a:t>
            </a:r>
          </a:p>
        </p:txBody>
      </p:sp>
    </p:spTree>
    <p:extLst>
      <p:ext uri="{BB962C8B-B14F-4D97-AF65-F5344CB8AC3E}">
        <p14:creationId xmlns:p14="http://schemas.microsoft.com/office/powerpoint/2010/main" val="587548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64698A47-D0B6-DC4D-A428-27C76C6C1A48}"/>
              </a:ext>
            </a:extLst>
          </p:cNvPr>
          <p:cNvPicPr>
            <a:picLocks noGrp="1" noChangeAspect="1"/>
          </p:cNvPicPr>
          <p:nvPr>
            <p:ph idx="1"/>
          </p:nvPr>
        </p:nvPicPr>
        <p:blipFill rotWithShape="1">
          <a:blip r:embed="rId2"/>
          <a:srcRect t="33338" r="-1" b="10562"/>
          <a:stretch/>
        </p:blipFill>
        <p:spPr>
          <a:xfrm>
            <a:off x="20" y="1282"/>
            <a:ext cx="12191980" cy="6856718"/>
          </a:xfrm>
          <a:prstGeom prst="rect">
            <a:avLst/>
          </a:prstGeom>
        </p:spPr>
      </p:pic>
      <p:sp>
        <p:nvSpPr>
          <p:cNvPr id="6" name="textruta 5">
            <a:extLst>
              <a:ext uri="{FF2B5EF4-FFF2-40B4-BE49-F238E27FC236}">
                <a16:creationId xmlns:a16="http://schemas.microsoft.com/office/drawing/2014/main" id="{2A00EF9F-B1C5-0246-AB29-8D9DD557C763}"/>
              </a:ext>
            </a:extLst>
          </p:cNvPr>
          <p:cNvSpPr txBox="1"/>
          <p:nvPr/>
        </p:nvSpPr>
        <p:spPr>
          <a:xfrm>
            <a:off x="1524" y="1635183"/>
            <a:ext cx="12190476" cy="2631490"/>
          </a:xfrm>
          <a:prstGeom prst="rect">
            <a:avLst/>
          </a:prstGeom>
          <a:noFill/>
        </p:spPr>
        <p:txBody>
          <a:bodyPr wrap="square" rtlCol="0">
            <a:spAutoFit/>
          </a:bodyPr>
          <a:lstStyle/>
          <a:p>
            <a:pPr algn="ctr"/>
            <a:r>
              <a:rPr lang="sv-SE" sz="5500" dirty="0" err="1">
                <a:solidFill>
                  <a:schemeClr val="bg1"/>
                </a:solidFill>
                <a:latin typeface="ASIMOV DISTANT" pitchFamily="2" charset="0"/>
                <a:ea typeface="ASIMOV DISTANT" pitchFamily="2" charset="0"/>
              </a:rPr>
              <a:t>Module</a:t>
            </a:r>
            <a:r>
              <a:rPr lang="sv-SE" sz="5500" dirty="0">
                <a:solidFill>
                  <a:schemeClr val="bg1"/>
                </a:solidFill>
                <a:latin typeface="ASIMOV DISTANT" pitchFamily="2" charset="0"/>
                <a:ea typeface="ASIMOV DISTANT" pitchFamily="2" charset="0"/>
              </a:rPr>
              <a:t> 3: </a:t>
            </a:r>
          </a:p>
          <a:p>
            <a:pPr algn="ctr"/>
            <a:r>
              <a:rPr lang="sv-SE" sz="5500" dirty="0" err="1">
                <a:solidFill>
                  <a:schemeClr val="bg1"/>
                </a:solidFill>
                <a:latin typeface="ASIMOV DISTANT" pitchFamily="2" charset="0"/>
                <a:ea typeface="ASIMOV DISTANT" pitchFamily="2" charset="0"/>
              </a:rPr>
              <a:t>Explaining</a:t>
            </a:r>
            <a:r>
              <a:rPr lang="sv-SE" sz="5500" dirty="0">
                <a:solidFill>
                  <a:schemeClr val="bg1"/>
                </a:solidFill>
                <a:latin typeface="ASIMOV DISTANT" pitchFamily="2" charset="0"/>
                <a:ea typeface="ASIMOV DISTANT" pitchFamily="2" charset="0"/>
              </a:rPr>
              <a:t> </a:t>
            </a:r>
            <a:r>
              <a:rPr lang="sv-SE" sz="5500" dirty="0" err="1">
                <a:solidFill>
                  <a:schemeClr val="bg1"/>
                </a:solidFill>
                <a:latin typeface="ASIMOV DISTANT" pitchFamily="2" charset="0"/>
                <a:ea typeface="ASIMOV DISTANT" pitchFamily="2" charset="0"/>
              </a:rPr>
              <a:t>glocalization</a:t>
            </a:r>
            <a:r>
              <a:rPr lang="sv-SE" sz="5500" dirty="0">
                <a:solidFill>
                  <a:schemeClr val="bg1"/>
                </a:solidFill>
                <a:latin typeface="ASIMOV DISTANT" pitchFamily="2" charset="0"/>
                <a:ea typeface="ASIMOV DISTANT" pitchFamily="2" charset="0"/>
              </a:rPr>
              <a:t> </a:t>
            </a:r>
            <a:r>
              <a:rPr lang="sv-SE" sz="5500" dirty="0" err="1">
                <a:solidFill>
                  <a:schemeClr val="bg1"/>
                </a:solidFill>
                <a:latin typeface="ASIMOV DISTANT" pitchFamily="2" charset="0"/>
                <a:ea typeface="ASIMOV DISTANT" pitchFamily="2" charset="0"/>
              </a:rPr>
              <a:t>effects</a:t>
            </a:r>
            <a:r>
              <a:rPr lang="sv-SE" sz="5500" dirty="0">
                <a:solidFill>
                  <a:schemeClr val="bg1"/>
                </a:solidFill>
                <a:latin typeface="ASIMOV DISTANT" pitchFamily="2" charset="0"/>
                <a:ea typeface="ASIMOV DISTANT" pitchFamily="2" charset="0"/>
              </a:rPr>
              <a:t> on adaptation in the Global South</a:t>
            </a:r>
            <a:endParaRPr lang="sv-SE" sz="3200" dirty="0">
              <a:solidFill>
                <a:schemeClr val="bg1"/>
              </a:solidFill>
              <a:latin typeface="ASIMOV DISTANT" pitchFamily="2" charset="0"/>
              <a:ea typeface="ASIMOV DISTANT" pitchFamily="2" charset="0"/>
            </a:endParaRPr>
          </a:p>
        </p:txBody>
      </p:sp>
    </p:spTree>
    <p:extLst>
      <p:ext uri="{BB962C8B-B14F-4D97-AF65-F5344CB8AC3E}">
        <p14:creationId xmlns:p14="http://schemas.microsoft.com/office/powerpoint/2010/main" val="3442955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F565B9-6BAF-A444-AB5B-FC487738CE26}"/>
              </a:ext>
            </a:extLst>
          </p:cNvPr>
          <p:cNvSpPr>
            <a:spLocks noGrp="1"/>
          </p:cNvSpPr>
          <p:nvPr>
            <p:ph type="title"/>
          </p:nvPr>
        </p:nvSpPr>
        <p:spPr/>
        <p:txBody>
          <a:bodyPr/>
          <a:lstStyle/>
          <a:p>
            <a:endParaRPr lang="sv-SE"/>
          </a:p>
        </p:txBody>
      </p:sp>
      <p:pic>
        <p:nvPicPr>
          <p:cNvPr id="5" name="Platshållare för innehåll 4">
            <a:extLst>
              <a:ext uri="{FF2B5EF4-FFF2-40B4-BE49-F238E27FC236}">
                <a16:creationId xmlns:a16="http://schemas.microsoft.com/office/drawing/2014/main" id="{3E487F8A-0AE6-E943-887E-8BE53FCAE58A}"/>
              </a:ext>
            </a:extLst>
          </p:cNvPr>
          <p:cNvPicPr>
            <a:picLocks noGrp="1" noChangeAspect="1"/>
          </p:cNvPicPr>
          <p:nvPr>
            <p:ph idx="1"/>
          </p:nvPr>
        </p:nvPicPr>
        <p:blipFill>
          <a:blip r:embed="rId2"/>
          <a:stretch>
            <a:fillRect/>
          </a:stretch>
        </p:blipFill>
        <p:spPr>
          <a:xfrm>
            <a:off x="0" y="-90688"/>
            <a:ext cx="12192000" cy="7132998"/>
          </a:xfrm>
        </p:spPr>
      </p:pic>
    </p:spTree>
    <p:extLst>
      <p:ext uri="{BB962C8B-B14F-4D97-AF65-F5344CB8AC3E}">
        <p14:creationId xmlns:p14="http://schemas.microsoft.com/office/powerpoint/2010/main" val="3626013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746FD7C-C555-45CB-9FD2-8B251FB2DA50}"/>
              </a:ext>
            </a:extLst>
          </p:cNvPr>
          <p:cNvSpPr>
            <a:spLocks noGrp="1"/>
          </p:cNvSpPr>
          <p:nvPr>
            <p:ph idx="1"/>
          </p:nvPr>
        </p:nvSpPr>
        <p:spPr/>
        <p:txBody>
          <a:bodyPr>
            <a:normAutofit/>
          </a:bodyPr>
          <a:lstStyle/>
          <a:p>
            <a:endParaRPr lang="de-DE" dirty="0"/>
          </a:p>
          <a:p>
            <a:endParaRPr lang="de-DE" dirty="0"/>
          </a:p>
          <a:p>
            <a:endParaRPr lang="de-DE" dirty="0"/>
          </a:p>
          <a:p>
            <a:endParaRPr lang="de-DE" dirty="0"/>
          </a:p>
          <a:p>
            <a:endParaRPr lang="de-DE" dirty="0"/>
          </a:p>
          <a:p>
            <a:r>
              <a:rPr lang="en-US" sz="2400" dirty="0"/>
              <a:t>Existent peace can become instable due to various reasons</a:t>
            </a:r>
          </a:p>
          <a:p>
            <a:pPr lvl="1"/>
            <a:r>
              <a:rPr lang="en-US" sz="2000" dirty="0"/>
              <a:t>Assumption: Climate change (impacts) can affect existent peace becoming instable </a:t>
            </a:r>
          </a:p>
          <a:p>
            <a:pPr lvl="1"/>
            <a:r>
              <a:rPr lang="en-US" sz="2000" dirty="0"/>
              <a:t>Direct vs indirect effects? </a:t>
            </a:r>
          </a:p>
          <a:p>
            <a:r>
              <a:rPr lang="en-US" sz="2400" dirty="0"/>
              <a:t>Peace = not just negative peace (absence of war/conflict) </a:t>
            </a:r>
          </a:p>
          <a:p>
            <a:endParaRPr lang="de-DE" dirty="0"/>
          </a:p>
        </p:txBody>
      </p:sp>
      <p:pic>
        <p:nvPicPr>
          <p:cNvPr id="5" name="Grafik 4">
            <a:extLst>
              <a:ext uri="{FF2B5EF4-FFF2-40B4-BE49-F238E27FC236}">
                <a16:creationId xmlns:a16="http://schemas.microsoft.com/office/drawing/2014/main" id="{FF96BA28-F2A7-4432-995E-17D9A6F72970}"/>
              </a:ext>
            </a:extLst>
          </p:cNvPr>
          <p:cNvPicPr>
            <a:picLocks noChangeAspect="1"/>
          </p:cNvPicPr>
          <p:nvPr/>
        </p:nvPicPr>
        <p:blipFill>
          <a:blip r:embed="rId2"/>
          <a:stretch>
            <a:fillRect/>
          </a:stretch>
        </p:blipFill>
        <p:spPr>
          <a:xfrm>
            <a:off x="219444" y="0"/>
            <a:ext cx="11972556" cy="4334891"/>
          </a:xfrm>
          <a:prstGeom prst="rect">
            <a:avLst/>
          </a:prstGeom>
        </p:spPr>
      </p:pic>
    </p:spTree>
    <p:extLst>
      <p:ext uri="{BB962C8B-B14F-4D97-AF65-F5344CB8AC3E}">
        <p14:creationId xmlns:p14="http://schemas.microsoft.com/office/powerpoint/2010/main" val="2914729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38A529-D6FE-0749-A9C8-F8A595CE9A9D}"/>
              </a:ext>
            </a:extLst>
          </p:cNvPr>
          <p:cNvSpPr txBox="1"/>
          <p:nvPr/>
        </p:nvSpPr>
        <p:spPr>
          <a:xfrm>
            <a:off x="4965430" y="629268"/>
            <a:ext cx="6586491" cy="1286160"/>
          </a:xfrm>
          <a:prstGeom prst="rect">
            <a:avLst/>
          </a:prstGeom>
        </p:spPr>
        <p:txBody>
          <a:bodyPr vert="horz" lIns="91440" tIns="45720" rIns="91440" bIns="45720" rtlCol="0" anchor="b">
            <a:normAutofit fontScale="92500"/>
          </a:bodyPr>
          <a:lstStyle/>
          <a:p>
            <a:pPr>
              <a:lnSpc>
                <a:spcPct val="90000"/>
              </a:lnSpc>
              <a:spcBef>
                <a:spcPct val="0"/>
              </a:spcBef>
              <a:spcAft>
                <a:spcPts val="600"/>
              </a:spcAft>
            </a:pPr>
            <a:r>
              <a:rPr lang="en-US" sz="4100" b="1" dirty="0">
                <a:latin typeface="Garamond" panose="02020404030301010803" pitchFamily="18" charset="0"/>
                <a:ea typeface="+mj-ea"/>
                <a:cs typeface="+mj-cs"/>
              </a:rPr>
              <a:t>Climate Change and Mining: Lessons for policy-making</a:t>
            </a:r>
          </a:p>
        </p:txBody>
      </p:sp>
      <p:sp>
        <p:nvSpPr>
          <p:cNvPr id="5" name="Content Placeholder 4">
            <a:extLst>
              <a:ext uri="{FF2B5EF4-FFF2-40B4-BE49-F238E27FC236}">
                <a16:creationId xmlns:a16="http://schemas.microsoft.com/office/drawing/2014/main" id="{BCC4713D-BBDF-D14A-8F3C-77C21A7AF448}"/>
              </a:ext>
            </a:extLst>
          </p:cNvPr>
          <p:cNvSpPr>
            <a:spLocks noGrp="1"/>
          </p:cNvSpPr>
          <p:nvPr>
            <p:ph sz="half" idx="1"/>
          </p:nvPr>
        </p:nvSpPr>
        <p:spPr>
          <a:xfrm>
            <a:off x="4965431" y="2438400"/>
            <a:ext cx="6586489" cy="3785419"/>
          </a:xfrm>
        </p:spPr>
        <p:txBody>
          <a:bodyPr vert="horz" lIns="91440" tIns="45720" rIns="91440" bIns="45720" rtlCol="0">
            <a:normAutofit/>
          </a:bodyPr>
          <a:lstStyle/>
          <a:p>
            <a:r>
              <a:rPr lang="en-US" sz="2300" dirty="0">
                <a:latin typeface="Garamond" panose="02020404030301010803" pitchFamily="18" charset="0"/>
              </a:rPr>
              <a:t>Policy report produced for the Environmental Governance program, and data story at the </a:t>
            </a:r>
            <a:r>
              <a:rPr lang="en-US" sz="2300" dirty="0" err="1">
                <a:latin typeface="Garamond" panose="02020404030301010803" pitchFamily="18" charset="0"/>
              </a:rPr>
              <a:t>LandPortal</a:t>
            </a:r>
            <a:r>
              <a:rPr lang="en-US" sz="2300" dirty="0">
                <a:latin typeface="Garamond" panose="02020404030301010803" pitchFamily="18" charset="0"/>
              </a:rPr>
              <a:t> </a:t>
            </a:r>
          </a:p>
          <a:p>
            <a:r>
              <a:rPr lang="en-US" sz="2300" dirty="0">
                <a:latin typeface="Garamond" panose="02020404030301010803" pitchFamily="18" charset="0"/>
              </a:rPr>
              <a:t>Based on GlocalClim research, these outputs provide practitioners with an overview of the multiple links between mining and climate change and provides for actionable knowledge and policy recommendations for how to improve governance for sustainability.</a:t>
            </a:r>
          </a:p>
          <a:p>
            <a:endParaRPr lang="en-US" sz="2300" dirty="0">
              <a:latin typeface="Garamond" panose="02020404030301010803" pitchFamily="18" charset="0"/>
            </a:endParaRPr>
          </a:p>
        </p:txBody>
      </p:sp>
      <p:pic>
        <p:nvPicPr>
          <p:cNvPr id="8" name="Content Placeholder 7" descr="A large canyon with a river running through it&#10;&#10;Description automatically generated with low confidence">
            <a:extLst>
              <a:ext uri="{FF2B5EF4-FFF2-40B4-BE49-F238E27FC236}">
                <a16:creationId xmlns:a16="http://schemas.microsoft.com/office/drawing/2014/main" id="{63359544-8B5B-C84D-911F-C14F9FC14DFE}"/>
              </a:ext>
            </a:extLst>
          </p:cNvPr>
          <p:cNvPicPr>
            <a:picLocks noGrp="1" noChangeAspect="1"/>
          </p:cNvPicPr>
          <p:nvPr>
            <p:ph sz="half" idx="2"/>
          </p:nvPr>
        </p:nvPicPr>
        <p:blipFill rotWithShape="1">
          <a:blip r:embed="rId3"/>
          <a:srcRect r="9875"/>
          <a:stretch/>
        </p:blipFill>
        <p:spPr>
          <a:xfrm>
            <a:off x="20" y="10"/>
            <a:ext cx="4635571" cy="6857990"/>
          </a:xfrm>
          <a:prstGeom prst="rect">
            <a:avLst/>
          </a:prstGeom>
          <a:effectLst/>
        </p:spPr>
      </p:pic>
      <p:pic>
        <p:nvPicPr>
          <p:cNvPr id="20" name="Picture 19" descr="Text&#10;&#10;Description automatically generated">
            <a:extLst>
              <a:ext uri="{FF2B5EF4-FFF2-40B4-BE49-F238E27FC236}">
                <a16:creationId xmlns:a16="http://schemas.microsoft.com/office/drawing/2014/main" id="{B47BC0D6-BEED-6C49-82B5-3E0DE3AF236A}"/>
              </a:ext>
            </a:extLst>
          </p:cNvPr>
          <p:cNvPicPr>
            <a:picLocks noChangeAspect="1"/>
          </p:cNvPicPr>
          <p:nvPr/>
        </p:nvPicPr>
        <p:blipFill>
          <a:blip r:embed="rId4"/>
          <a:stretch>
            <a:fillRect/>
          </a:stretch>
        </p:blipFill>
        <p:spPr>
          <a:xfrm>
            <a:off x="9874548" y="5627579"/>
            <a:ext cx="997212" cy="1119211"/>
          </a:xfrm>
          <a:prstGeom prst="rect">
            <a:avLst/>
          </a:prstGeom>
        </p:spPr>
      </p:pic>
      <p:pic>
        <p:nvPicPr>
          <p:cNvPr id="22" name="Picture 21" descr="Logo&#10;&#10;Description automatically generated">
            <a:extLst>
              <a:ext uri="{FF2B5EF4-FFF2-40B4-BE49-F238E27FC236}">
                <a16:creationId xmlns:a16="http://schemas.microsoft.com/office/drawing/2014/main" id="{E6824CDD-A980-5A4A-BD95-DA165E616EE7}"/>
              </a:ext>
            </a:extLst>
          </p:cNvPr>
          <p:cNvPicPr>
            <a:picLocks noChangeAspect="1"/>
          </p:cNvPicPr>
          <p:nvPr/>
        </p:nvPicPr>
        <p:blipFill>
          <a:blip r:embed="rId5"/>
          <a:stretch>
            <a:fillRect/>
          </a:stretch>
        </p:blipFill>
        <p:spPr>
          <a:xfrm>
            <a:off x="11071327" y="5029200"/>
            <a:ext cx="848105" cy="1717591"/>
          </a:xfrm>
          <a:prstGeom prst="rect">
            <a:avLst/>
          </a:prstGeom>
        </p:spPr>
      </p:pic>
      <p:pic>
        <p:nvPicPr>
          <p:cNvPr id="24" name="Picture 23" descr="Logo&#10;&#10;Description automatically generated">
            <a:extLst>
              <a:ext uri="{FF2B5EF4-FFF2-40B4-BE49-F238E27FC236}">
                <a16:creationId xmlns:a16="http://schemas.microsoft.com/office/drawing/2014/main" id="{2B973695-0F5A-EF45-9B4E-10CCC7F11A05}"/>
              </a:ext>
            </a:extLst>
          </p:cNvPr>
          <p:cNvPicPr>
            <a:picLocks noChangeAspect="1"/>
          </p:cNvPicPr>
          <p:nvPr/>
        </p:nvPicPr>
        <p:blipFill>
          <a:blip r:embed="rId6"/>
          <a:stretch>
            <a:fillRect/>
          </a:stretch>
        </p:blipFill>
        <p:spPr>
          <a:xfrm>
            <a:off x="8407681" y="5627580"/>
            <a:ext cx="1171674" cy="1119211"/>
          </a:xfrm>
          <a:prstGeom prst="rect">
            <a:avLst/>
          </a:prstGeom>
        </p:spPr>
      </p:pic>
    </p:spTree>
    <p:extLst>
      <p:ext uri="{BB962C8B-B14F-4D97-AF65-F5344CB8AC3E}">
        <p14:creationId xmlns:p14="http://schemas.microsoft.com/office/powerpoint/2010/main" val="1931993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64698A47-D0B6-DC4D-A428-27C76C6C1A48}"/>
              </a:ext>
            </a:extLst>
          </p:cNvPr>
          <p:cNvPicPr>
            <a:picLocks noGrp="1" noChangeAspect="1"/>
          </p:cNvPicPr>
          <p:nvPr>
            <p:ph idx="1"/>
          </p:nvPr>
        </p:nvPicPr>
        <p:blipFill rotWithShape="1">
          <a:blip r:embed="rId2"/>
          <a:srcRect t="33338" r="-1" b="10562"/>
          <a:stretch/>
        </p:blipFill>
        <p:spPr>
          <a:xfrm>
            <a:off x="20" y="1282"/>
            <a:ext cx="12191980" cy="6856718"/>
          </a:xfrm>
          <a:prstGeom prst="rect">
            <a:avLst/>
          </a:prstGeom>
        </p:spPr>
      </p:pic>
      <p:sp>
        <p:nvSpPr>
          <p:cNvPr id="6" name="textruta 5">
            <a:extLst>
              <a:ext uri="{FF2B5EF4-FFF2-40B4-BE49-F238E27FC236}">
                <a16:creationId xmlns:a16="http://schemas.microsoft.com/office/drawing/2014/main" id="{2A00EF9F-B1C5-0246-AB29-8D9DD557C763}"/>
              </a:ext>
            </a:extLst>
          </p:cNvPr>
          <p:cNvSpPr txBox="1"/>
          <p:nvPr/>
        </p:nvSpPr>
        <p:spPr>
          <a:xfrm>
            <a:off x="1524" y="1330382"/>
            <a:ext cx="12190476" cy="3262432"/>
          </a:xfrm>
          <a:prstGeom prst="rect">
            <a:avLst/>
          </a:prstGeom>
          <a:noFill/>
        </p:spPr>
        <p:txBody>
          <a:bodyPr wrap="square" rtlCol="0">
            <a:spAutoFit/>
          </a:bodyPr>
          <a:lstStyle/>
          <a:p>
            <a:pPr algn="ctr"/>
            <a:r>
              <a:rPr lang="sv-SE" sz="5500" dirty="0" err="1">
                <a:solidFill>
                  <a:schemeClr val="bg1"/>
                </a:solidFill>
                <a:latin typeface="ASIMOV DISTANT" pitchFamily="2" charset="0"/>
                <a:ea typeface="ASIMOV DISTANT" pitchFamily="2" charset="0"/>
              </a:rPr>
              <a:t>Glocalizing</a:t>
            </a:r>
            <a:r>
              <a:rPr lang="sv-SE" sz="5500" dirty="0">
                <a:solidFill>
                  <a:schemeClr val="bg1"/>
                </a:solidFill>
                <a:latin typeface="ASIMOV DISTANT" pitchFamily="2" charset="0"/>
                <a:ea typeface="ASIMOV DISTANT" pitchFamily="2" charset="0"/>
              </a:rPr>
              <a:t> </a:t>
            </a:r>
            <a:r>
              <a:rPr lang="sv-SE" sz="5500" dirty="0" err="1">
                <a:solidFill>
                  <a:schemeClr val="bg1"/>
                </a:solidFill>
                <a:latin typeface="ASIMOV DISTANT" pitchFamily="2" charset="0"/>
                <a:ea typeface="ASIMOV DISTANT" pitchFamily="2" charset="0"/>
              </a:rPr>
              <a:t>Climate</a:t>
            </a:r>
            <a:r>
              <a:rPr lang="sv-SE" sz="5500" dirty="0">
                <a:solidFill>
                  <a:schemeClr val="bg1"/>
                </a:solidFill>
                <a:latin typeface="ASIMOV DISTANT" pitchFamily="2" charset="0"/>
                <a:ea typeface="ASIMOV DISTANT" pitchFamily="2" charset="0"/>
              </a:rPr>
              <a:t> </a:t>
            </a:r>
            <a:r>
              <a:rPr lang="sv-SE" sz="5500" dirty="0" err="1">
                <a:solidFill>
                  <a:schemeClr val="bg1"/>
                </a:solidFill>
                <a:latin typeface="ASIMOV DISTANT" pitchFamily="2" charset="0"/>
                <a:ea typeface="ASIMOV DISTANT" pitchFamily="2" charset="0"/>
              </a:rPr>
              <a:t>Governance</a:t>
            </a:r>
            <a:r>
              <a:rPr lang="sv-SE" sz="5500" dirty="0">
                <a:solidFill>
                  <a:schemeClr val="bg1"/>
                </a:solidFill>
                <a:latin typeface="ASIMOV DISTANT" pitchFamily="2" charset="0"/>
                <a:ea typeface="ASIMOV DISTANT" pitchFamily="2" charset="0"/>
              </a:rPr>
              <a:t> </a:t>
            </a:r>
          </a:p>
          <a:p>
            <a:pPr algn="ctr"/>
            <a:r>
              <a:rPr lang="sv-SE" sz="5500" dirty="0">
                <a:solidFill>
                  <a:schemeClr val="bg1"/>
                </a:solidFill>
                <a:latin typeface="ASIMOV DISTANT" pitchFamily="2" charset="0"/>
                <a:ea typeface="ASIMOV DISTANT" pitchFamily="2" charset="0"/>
              </a:rPr>
              <a:t>(</a:t>
            </a:r>
            <a:r>
              <a:rPr lang="sv-SE" sz="5500" dirty="0" err="1">
                <a:solidFill>
                  <a:schemeClr val="bg1"/>
                </a:solidFill>
                <a:latin typeface="ASIMOV DISTANT" pitchFamily="2" charset="0"/>
                <a:ea typeface="ASIMOV DISTANT" pitchFamily="2" charset="0"/>
              </a:rPr>
              <a:t>GlocalClim</a:t>
            </a:r>
            <a:r>
              <a:rPr lang="sv-SE" sz="5500" dirty="0">
                <a:solidFill>
                  <a:schemeClr val="bg1"/>
                </a:solidFill>
                <a:latin typeface="ASIMOV DISTANT" pitchFamily="2" charset="0"/>
                <a:ea typeface="ASIMOV DISTANT" pitchFamily="2" charset="0"/>
              </a:rPr>
              <a:t>) </a:t>
            </a:r>
          </a:p>
          <a:p>
            <a:pPr algn="ctr"/>
            <a:r>
              <a:rPr lang="sv-SE" sz="3200" dirty="0">
                <a:solidFill>
                  <a:schemeClr val="bg1"/>
                </a:solidFill>
                <a:latin typeface="ASIMOV DISTANT" pitchFamily="2" charset="0"/>
                <a:ea typeface="ASIMOV DISTANT" pitchFamily="2" charset="0"/>
              </a:rPr>
              <a:t>Workshop </a:t>
            </a:r>
            <a:r>
              <a:rPr lang="sv-SE" sz="3200" dirty="0" err="1">
                <a:solidFill>
                  <a:schemeClr val="bg1"/>
                </a:solidFill>
                <a:latin typeface="ASIMOV DISTANT" pitchFamily="2" charset="0"/>
                <a:ea typeface="ASIMOV DISTANT" pitchFamily="2" charset="0"/>
              </a:rPr>
              <a:t>October</a:t>
            </a:r>
            <a:r>
              <a:rPr lang="sv-SE" sz="3200" dirty="0">
                <a:solidFill>
                  <a:schemeClr val="bg1"/>
                </a:solidFill>
                <a:latin typeface="ASIMOV DISTANT" pitchFamily="2" charset="0"/>
                <a:ea typeface="ASIMOV DISTANT" pitchFamily="2" charset="0"/>
              </a:rPr>
              <a:t> 29, 2021</a:t>
            </a:r>
          </a:p>
          <a:p>
            <a:pPr algn="ctr"/>
            <a:endParaRPr lang="sv-SE" sz="3200" dirty="0">
              <a:solidFill>
                <a:schemeClr val="bg1"/>
              </a:solidFill>
              <a:latin typeface="ASIMOV DISTANT" pitchFamily="2" charset="0"/>
              <a:ea typeface="ASIMOV DISTANT" pitchFamily="2" charset="0"/>
            </a:endParaRPr>
          </a:p>
          <a:p>
            <a:pPr algn="ctr"/>
            <a:r>
              <a:rPr lang="sv-SE" sz="3200" dirty="0">
                <a:solidFill>
                  <a:schemeClr val="bg1"/>
                </a:solidFill>
                <a:latin typeface="ASIMOV DISTANT" pitchFamily="2" charset="0"/>
                <a:ea typeface="ASIMOV DISTANT" pitchFamily="2" charset="0"/>
              </a:rPr>
              <a:t>Part II </a:t>
            </a:r>
            <a:r>
              <a:rPr lang="sv-SE" sz="3200" dirty="0" err="1">
                <a:solidFill>
                  <a:schemeClr val="bg1"/>
                </a:solidFill>
                <a:latin typeface="ASIMOV DISTANT" pitchFamily="2" charset="0"/>
                <a:ea typeface="ASIMOV DISTANT" pitchFamily="2" charset="0"/>
              </a:rPr>
              <a:t>Keynote</a:t>
            </a:r>
            <a:r>
              <a:rPr lang="sv-SE" sz="3200" dirty="0">
                <a:solidFill>
                  <a:schemeClr val="bg1"/>
                </a:solidFill>
                <a:latin typeface="ASIMOV DISTANT" pitchFamily="2" charset="0"/>
                <a:ea typeface="ASIMOV DISTANT" pitchFamily="2" charset="0"/>
              </a:rPr>
              <a:t> presentation</a:t>
            </a:r>
          </a:p>
        </p:txBody>
      </p:sp>
    </p:spTree>
    <p:extLst>
      <p:ext uri="{BB962C8B-B14F-4D97-AF65-F5344CB8AC3E}">
        <p14:creationId xmlns:p14="http://schemas.microsoft.com/office/powerpoint/2010/main" val="10672325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TotalTime>
  <Words>964</Words>
  <Application>Microsoft Macintosh PowerPoint</Application>
  <PresentationFormat>Bredbild</PresentationFormat>
  <Paragraphs>122</Paragraphs>
  <Slides>15</Slides>
  <Notes>3</Notes>
  <HiddenSlides>0</HiddenSlides>
  <MMClips>0</MMClips>
  <ScaleCrop>false</ScaleCrop>
  <HeadingPairs>
    <vt:vector size="6" baseType="variant">
      <vt:variant>
        <vt:lpstr>Använt teckensnitt</vt:lpstr>
      </vt:variant>
      <vt:variant>
        <vt:i4>15</vt:i4>
      </vt:variant>
      <vt:variant>
        <vt:lpstr>Tema</vt:lpstr>
      </vt:variant>
      <vt:variant>
        <vt:i4>1</vt:i4>
      </vt:variant>
      <vt:variant>
        <vt:lpstr>Bildrubriker</vt:lpstr>
      </vt:variant>
      <vt:variant>
        <vt:i4>15</vt:i4>
      </vt:variant>
    </vt:vector>
  </HeadingPairs>
  <TitlesOfParts>
    <vt:vector size="31" baseType="lpstr">
      <vt:lpstr>Arial</vt:lpstr>
      <vt:lpstr>ASIMOV DISTANT</vt:lpstr>
      <vt:lpstr>ASIMOV WIDE</vt:lpstr>
      <vt:lpstr>Avenir Book</vt:lpstr>
      <vt:lpstr>Avenir Heavy</vt:lpstr>
      <vt:lpstr>Beirut</vt:lpstr>
      <vt:lpstr>Calibri</vt:lpstr>
      <vt:lpstr>Calibri Light</vt:lpstr>
      <vt:lpstr>Garamond</vt:lpstr>
      <vt:lpstr>Helvetica Light</vt:lpstr>
      <vt:lpstr>Helvetica Neue</vt:lpstr>
      <vt:lpstr>Lato Bold</vt:lpstr>
      <vt:lpstr>Lato Light</vt:lpstr>
      <vt:lpstr>Segoe UI</vt:lpstr>
      <vt:lpstr>Verdana</vt:lpstr>
      <vt:lpstr>Office Theme</vt:lpstr>
      <vt:lpstr>PowerPoint-presentation</vt:lpstr>
      <vt:lpstr>PowerPoint-presentation</vt:lpstr>
      <vt:lpstr>PowerPoint-presentation</vt:lpstr>
      <vt:lpstr>PowerPoint-presentation</vt:lpstr>
      <vt:lpstr>PowerPoint-presentation</vt:lpstr>
      <vt:lpstr>PowerPoint-presentation</vt:lpstr>
      <vt:lpstr>Perceptions of Justice and Legitimacy in the UNFCCC among non-state actors (NSA)</vt:lpstr>
      <vt:lpstr>PowerPoint-presentation</vt:lpstr>
      <vt:lpstr>Socio-Economic Subnational Data</vt:lpstr>
      <vt:lpstr>Subnational Legitimacy Beliefs in Climate Organisations </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Therese Christoffersson</dc:creator>
  <cp:lastModifiedBy>Therese Christoffersson</cp:lastModifiedBy>
  <cp:revision>13</cp:revision>
  <dcterms:created xsi:type="dcterms:W3CDTF">2021-10-28T14:34:52Z</dcterms:created>
  <dcterms:modified xsi:type="dcterms:W3CDTF">2021-10-29T06:24:03Z</dcterms:modified>
</cp:coreProperties>
</file>